
<file path=[Content_Types].xml><?xml version="1.0" encoding="utf-8"?>
<Types xmlns="http://schemas.openxmlformats.org/package/2006/content-types">
  <Default Extension="avi" ContentType="video/x-msvideo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306" r:id="rId2"/>
    <p:sldId id="307" r:id="rId3"/>
    <p:sldId id="294" r:id="rId4"/>
    <p:sldId id="302" r:id="rId5"/>
    <p:sldId id="297" r:id="rId6"/>
    <p:sldId id="308" r:id="rId7"/>
    <p:sldId id="295" r:id="rId8"/>
    <p:sldId id="309" r:id="rId9"/>
    <p:sldId id="310" r:id="rId10"/>
    <p:sldId id="304" r:id="rId11"/>
    <p:sldId id="293" r:id="rId12"/>
    <p:sldId id="313" r:id="rId13"/>
    <p:sldId id="311" r:id="rId14"/>
    <p:sldId id="289" r:id="rId15"/>
    <p:sldId id="314" r:id="rId16"/>
    <p:sldId id="312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lww" initials="l" lastIdx="1" clrIdx="0">
    <p:extLst>
      <p:ext uri="{19B8F6BF-5375-455C-9EA6-DF929625EA0E}">
        <p15:presenceInfo xmlns:p15="http://schemas.microsoft.com/office/powerpoint/2012/main" userId="llww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C9D0"/>
    <a:srgbClr val="FDD6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18"/>
  </p:normalViewPr>
  <p:slideViewPr>
    <p:cSldViewPr snapToGrid="0" snapToObjects="1">
      <p:cViewPr varScale="1">
        <p:scale>
          <a:sx n="153" d="100"/>
          <a:sy n="153" d="100"/>
        </p:scale>
        <p:origin x="2802" y="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1" d="100"/>
        <a:sy n="9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0.jp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5EB640-C1F0-ED4E-9FB4-9C056DB811DB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D1D1B2-FDEE-AC48-A85E-336B6BB202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66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D1D1B2-FDEE-AC48-A85E-336B6BB2029A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9831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D1D1B2-FDEE-AC48-A85E-336B6BB2029A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5074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D1D1B2-FDEE-AC48-A85E-336B6BB2029A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4379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1658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8145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5326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8171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5865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2399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6800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6619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7706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4893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59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96E3D2-1A2C-E848-9FC2-144824FE8696}" type="datetimeFigureOut">
              <a:rPr kumimoji="1" lang="zh-CN" altLang="en-US" smtClean="0"/>
              <a:t>2019/11/14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4080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2938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文本框 18">
            <a:extLst>
              <a:ext uri="{FF2B5EF4-FFF2-40B4-BE49-F238E27FC236}">
                <a16:creationId xmlns:a16="http://schemas.microsoft.com/office/drawing/2014/main" id="{5CD9ED31-5ACB-4D19-8963-0D9166EBEE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0759" y="2030828"/>
            <a:ext cx="73152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9600" b="1">
                <a:solidFill>
                  <a:schemeClr val="tx2">
                    <a:lumMod val="50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  智小研</a:t>
            </a:r>
            <a:endParaRPr kumimoji="1" lang="zh-CN" altLang="en-US" sz="19900" b="1" dirty="0">
              <a:solidFill>
                <a:schemeClr val="tx2">
                  <a:lumMod val="50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57" name="矩形 70">
            <a:extLst>
              <a:ext uri="{FF2B5EF4-FFF2-40B4-BE49-F238E27FC236}">
                <a16:creationId xmlns:a16="http://schemas.microsoft.com/office/drawing/2014/main" id="{D1D9DE2C-339F-4672-BAB8-0E7DD18D2F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3463" y="3600488"/>
            <a:ext cx="5264984" cy="523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charset="0"/>
                <a:ea typeface="宋体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>
                <a:solidFill>
                  <a:schemeClr val="tx2">
                    <a:lumMod val="50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陪伴考研每一天</a:t>
            </a:r>
            <a:endParaRPr lang="zh-CN" altLang="en-US" dirty="0">
              <a:solidFill>
                <a:schemeClr val="tx2">
                  <a:lumMod val="50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42DDE2AB-DC35-4B25-8BCB-AC99873C1716}"/>
              </a:ext>
            </a:extLst>
          </p:cNvPr>
          <p:cNvCxnSpPr/>
          <p:nvPr/>
        </p:nvCxnSpPr>
        <p:spPr>
          <a:xfrm>
            <a:off x="3135216" y="4262511"/>
            <a:ext cx="654147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3539E3F5-2FF0-44A1-9F4D-D04579836166}"/>
              </a:ext>
            </a:extLst>
          </p:cNvPr>
          <p:cNvSpPr txBox="1"/>
          <p:nvPr/>
        </p:nvSpPr>
        <p:spPr>
          <a:xfrm>
            <a:off x="3896751" y="4373181"/>
            <a:ext cx="5662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答辩人：黄国庆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答辩时间：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2019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11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14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日</a:t>
            </a:r>
          </a:p>
          <a:p>
            <a:endParaRPr lang="zh-CN" altLang="en-US" dirty="0"/>
          </a:p>
        </p:txBody>
      </p:sp>
      <p:pic>
        <p:nvPicPr>
          <p:cNvPr id="58" name="Picture 4">
            <a:extLst>
              <a:ext uri="{FF2B5EF4-FFF2-40B4-BE49-F238E27FC236}">
                <a16:creationId xmlns:a16="http://schemas.microsoft.com/office/drawing/2014/main" id="{EB0CA5DE-AEC4-4315-A88E-0E046F421096}"/>
              </a:ext>
            </a:extLst>
          </p:cNvPr>
          <p:cNvPicPr/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193"/>
          <a:stretch/>
        </p:blipFill>
        <p:spPr bwMode="auto">
          <a:xfrm>
            <a:off x="-19553" y="1140062"/>
            <a:ext cx="3575553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4135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632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pSp>
        <p:nvGrpSpPr>
          <p:cNvPr id="3" name="Group 26"/>
          <p:cNvGrpSpPr>
            <a:grpSpLocks/>
          </p:cNvGrpSpPr>
          <p:nvPr/>
        </p:nvGrpSpPr>
        <p:grpSpPr bwMode="auto">
          <a:xfrm>
            <a:off x="1111552" y="1993865"/>
            <a:ext cx="1609877" cy="1341010"/>
            <a:chOff x="1458915" y="1463675"/>
            <a:chExt cx="2309813" cy="1924050"/>
          </a:xfrm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1466853" y="1546225"/>
              <a:ext cx="2290761" cy="1841500"/>
            </a:xfrm>
            <a:custGeom>
              <a:avLst/>
              <a:gdLst>
                <a:gd name="T0" fmla="*/ 610 w 610"/>
                <a:gd name="T1" fmla="*/ 216 h 488"/>
                <a:gd name="T2" fmla="*/ 592 w 610"/>
                <a:gd name="T3" fmla="*/ 216 h 488"/>
                <a:gd name="T4" fmla="*/ 441 w 610"/>
                <a:gd name="T5" fmla="*/ 36 h 488"/>
                <a:gd name="T6" fmla="*/ 389 w 610"/>
                <a:gd name="T7" fmla="*/ 12 h 488"/>
                <a:gd name="T8" fmla="*/ 42 w 610"/>
                <a:gd name="T9" fmla="*/ 12 h 488"/>
                <a:gd name="T10" fmla="*/ 42 w 610"/>
                <a:gd name="T11" fmla="*/ 0 h 488"/>
                <a:gd name="T12" fmla="*/ 0 w 610"/>
                <a:gd name="T13" fmla="*/ 0 h 488"/>
                <a:gd name="T14" fmla="*/ 0 w 610"/>
                <a:gd name="T15" fmla="*/ 34 h 488"/>
                <a:gd name="T16" fmla="*/ 0 w 610"/>
                <a:gd name="T17" fmla="*/ 34 h 488"/>
                <a:gd name="T18" fmla="*/ 5 w 610"/>
                <a:gd name="T19" fmla="*/ 49 h 488"/>
                <a:gd name="T20" fmla="*/ 156 w 610"/>
                <a:gd name="T21" fmla="*/ 228 h 488"/>
                <a:gd name="T22" fmla="*/ 156 w 610"/>
                <a:gd name="T23" fmla="*/ 272 h 488"/>
                <a:gd name="T24" fmla="*/ 22 w 610"/>
                <a:gd name="T25" fmla="*/ 431 h 488"/>
                <a:gd name="T26" fmla="*/ 0 w 610"/>
                <a:gd name="T27" fmla="*/ 431 h 488"/>
                <a:gd name="T28" fmla="*/ 0 w 610"/>
                <a:gd name="T29" fmla="*/ 465 h 488"/>
                <a:gd name="T30" fmla="*/ 0 w 610"/>
                <a:gd name="T31" fmla="*/ 465 h 488"/>
                <a:gd name="T32" fmla="*/ 2 w 610"/>
                <a:gd name="T33" fmla="*/ 475 h 488"/>
                <a:gd name="T34" fmla="*/ 23 w 610"/>
                <a:gd name="T35" fmla="*/ 488 h 488"/>
                <a:gd name="T36" fmla="*/ 389 w 610"/>
                <a:gd name="T37" fmla="*/ 488 h 488"/>
                <a:gd name="T38" fmla="*/ 441 w 610"/>
                <a:gd name="T39" fmla="*/ 464 h 488"/>
                <a:gd name="T40" fmla="*/ 602 w 610"/>
                <a:gd name="T41" fmla="*/ 272 h 488"/>
                <a:gd name="T42" fmla="*/ 610 w 610"/>
                <a:gd name="T43" fmla="*/ 250 h 488"/>
                <a:gd name="T44" fmla="*/ 610 w 610"/>
                <a:gd name="T45" fmla="*/ 250 h 488"/>
                <a:gd name="T46" fmla="*/ 610 w 610"/>
                <a:gd name="T47" fmla="*/ 216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10" h="488">
                  <a:moveTo>
                    <a:pt x="610" y="216"/>
                  </a:moveTo>
                  <a:cubicBezTo>
                    <a:pt x="592" y="216"/>
                    <a:pt x="592" y="216"/>
                    <a:pt x="592" y="216"/>
                  </a:cubicBezTo>
                  <a:cubicBezTo>
                    <a:pt x="441" y="36"/>
                    <a:pt x="441" y="36"/>
                    <a:pt x="441" y="36"/>
                  </a:cubicBezTo>
                  <a:cubicBezTo>
                    <a:pt x="428" y="21"/>
                    <a:pt x="409" y="12"/>
                    <a:pt x="389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40"/>
                    <a:pt x="2" y="45"/>
                    <a:pt x="5" y="49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66" y="241"/>
                    <a:pt x="166" y="259"/>
                    <a:pt x="156" y="272"/>
                  </a:cubicBezTo>
                  <a:cubicBezTo>
                    <a:pt x="22" y="431"/>
                    <a:pt x="22" y="431"/>
                    <a:pt x="22" y="431"/>
                  </a:cubicBezTo>
                  <a:cubicBezTo>
                    <a:pt x="0" y="431"/>
                    <a:pt x="0" y="431"/>
                    <a:pt x="0" y="431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0" y="469"/>
                    <a:pt x="1" y="472"/>
                    <a:pt x="2" y="475"/>
                  </a:cubicBezTo>
                  <a:cubicBezTo>
                    <a:pt x="6" y="483"/>
                    <a:pt x="14" y="488"/>
                    <a:pt x="23" y="488"/>
                  </a:cubicBezTo>
                  <a:cubicBezTo>
                    <a:pt x="389" y="488"/>
                    <a:pt x="389" y="488"/>
                    <a:pt x="389" y="488"/>
                  </a:cubicBezTo>
                  <a:cubicBezTo>
                    <a:pt x="409" y="488"/>
                    <a:pt x="428" y="479"/>
                    <a:pt x="441" y="464"/>
                  </a:cubicBezTo>
                  <a:cubicBezTo>
                    <a:pt x="602" y="272"/>
                    <a:pt x="602" y="272"/>
                    <a:pt x="602" y="272"/>
                  </a:cubicBezTo>
                  <a:cubicBezTo>
                    <a:pt x="607" y="265"/>
                    <a:pt x="610" y="258"/>
                    <a:pt x="610" y="250"/>
                  </a:cubicBezTo>
                  <a:cubicBezTo>
                    <a:pt x="610" y="250"/>
                    <a:pt x="610" y="250"/>
                    <a:pt x="610" y="250"/>
                  </a:cubicBezTo>
                  <a:lnTo>
                    <a:pt x="610" y="2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1458915" y="1463675"/>
              <a:ext cx="2309813" cy="1795464"/>
            </a:xfrm>
            <a:custGeom>
              <a:avLst/>
              <a:gdLst>
                <a:gd name="T0" fmla="*/ 2268499 w 615"/>
                <a:gd name="T1" fmla="*/ 814748 h 476"/>
                <a:gd name="T2" fmla="*/ 2268499 w 615"/>
                <a:gd name="T3" fmla="*/ 980715 h 476"/>
                <a:gd name="T4" fmla="*/ 1663817 w 615"/>
                <a:gd name="T5" fmla="*/ 1704935 h 476"/>
                <a:gd name="T6" fmla="*/ 1468515 w 615"/>
                <a:gd name="T7" fmla="*/ 1795463 h 476"/>
                <a:gd name="T8" fmla="*/ 93895 w 615"/>
                <a:gd name="T9" fmla="*/ 1795463 h 476"/>
                <a:gd name="T10" fmla="*/ 15023 w 615"/>
                <a:gd name="T11" fmla="*/ 1746427 h 476"/>
                <a:gd name="T12" fmla="*/ 26291 w 615"/>
                <a:gd name="T13" fmla="*/ 1655900 h 476"/>
                <a:gd name="T14" fmla="*/ 593415 w 615"/>
                <a:gd name="T15" fmla="*/ 980715 h 476"/>
                <a:gd name="T16" fmla="*/ 593415 w 615"/>
                <a:gd name="T17" fmla="*/ 814748 h 476"/>
                <a:gd name="T18" fmla="*/ 26291 w 615"/>
                <a:gd name="T19" fmla="*/ 139563 h 476"/>
                <a:gd name="T20" fmla="*/ 15023 w 615"/>
                <a:gd name="T21" fmla="*/ 49036 h 476"/>
                <a:gd name="T22" fmla="*/ 93895 w 615"/>
                <a:gd name="T23" fmla="*/ 0 h 476"/>
                <a:gd name="T24" fmla="*/ 1468515 w 615"/>
                <a:gd name="T25" fmla="*/ 0 h 476"/>
                <a:gd name="T26" fmla="*/ 1663817 w 615"/>
                <a:gd name="T27" fmla="*/ 90528 h 476"/>
                <a:gd name="T28" fmla="*/ 2268499 w 615"/>
                <a:gd name="T29" fmla="*/ 814748 h 47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8" y="260"/>
                    <a:pt x="158" y="260"/>
                    <a:pt x="158" y="260"/>
                  </a:cubicBezTo>
                  <a:cubicBezTo>
                    <a:pt x="168" y="247"/>
                    <a:pt x="168" y="229"/>
                    <a:pt x="158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solidFill>
              <a:srgbClr val="4BC9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" name="Text Placeholder 32"/>
            <p:cNvSpPr txBox="1">
              <a:spLocks/>
            </p:cNvSpPr>
            <p:nvPr/>
          </p:nvSpPr>
          <p:spPr bwMode="auto">
            <a:xfrm>
              <a:off x="1921781" y="1919739"/>
              <a:ext cx="1545597" cy="4151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defTabSz="685800"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0002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4574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29146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3718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spcBef>
                  <a:spcPts val="750"/>
                </a:spcBef>
                <a:buFont typeface="Arial" charset="0"/>
                <a:buNone/>
              </a:pPr>
              <a:r>
                <a:rPr lang="en-US" altLang="zh-CN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01</a:t>
              </a:r>
              <a:endParaRPr lang="en-US" altLang="zh-CN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Open Sans" charset="0"/>
              </a:endParaRPr>
            </a:p>
          </p:txBody>
        </p:sp>
      </p:grpSp>
      <p:sp>
        <p:nvSpPr>
          <p:cNvPr id="43" name="Subtitle 2"/>
          <p:cNvSpPr txBox="1">
            <a:spLocks/>
          </p:cNvSpPr>
          <p:nvPr/>
        </p:nvSpPr>
        <p:spPr>
          <a:xfrm>
            <a:off x="499076" y="4094796"/>
            <a:ext cx="2624892" cy="1122008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微信小程序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,WX-Charts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图表插件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,iView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WeappUI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组件库作为技术框架，保证小程序稳定的运行与交互。</a:t>
            </a:r>
          </a:p>
        </p:txBody>
      </p:sp>
      <p:sp>
        <p:nvSpPr>
          <p:cNvPr id="46" name="矩形 45"/>
          <p:cNvSpPr/>
          <p:nvPr/>
        </p:nvSpPr>
        <p:spPr>
          <a:xfrm>
            <a:off x="4990609" y="683911"/>
            <a:ext cx="2738980" cy="470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400" b="1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智小研</a:t>
            </a:r>
            <a:r>
              <a:rPr kumimoji="1" lang="en-US" altLang="zh-CN" sz="2400" b="1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-</a:t>
            </a:r>
            <a:r>
              <a:rPr kumimoji="1" lang="zh-CN" altLang="en-US" sz="2400" b="1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技术架构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373ADC09-656D-4D5B-A146-30D7EA7208F7}"/>
              </a:ext>
            </a:extLst>
          </p:cNvPr>
          <p:cNvSpPr txBox="1">
            <a:spLocks/>
          </p:cNvSpPr>
          <p:nvPr/>
        </p:nvSpPr>
        <p:spPr>
          <a:xfrm>
            <a:off x="499076" y="3480590"/>
            <a:ext cx="2624892" cy="515432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小程序端</a:t>
            </a:r>
          </a:p>
        </p:txBody>
      </p:sp>
      <p:grpSp>
        <p:nvGrpSpPr>
          <p:cNvPr id="33" name="Group 26">
            <a:extLst>
              <a:ext uri="{FF2B5EF4-FFF2-40B4-BE49-F238E27FC236}">
                <a16:creationId xmlns:a16="http://schemas.microsoft.com/office/drawing/2014/main" id="{05EE2D0E-4509-4834-AAD5-03E7FA4D1FEB}"/>
              </a:ext>
            </a:extLst>
          </p:cNvPr>
          <p:cNvGrpSpPr>
            <a:grpSpLocks/>
          </p:cNvGrpSpPr>
          <p:nvPr/>
        </p:nvGrpSpPr>
        <p:grpSpPr bwMode="auto">
          <a:xfrm>
            <a:off x="3868564" y="2029846"/>
            <a:ext cx="1609877" cy="1341010"/>
            <a:chOff x="1458915" y="1463675"/>
            <a:chExt cx="2309813" cy="1924050"/>
          </a:xfrm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510BCAC2-0127-48A4-B3E4-7E12D0367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6853" y="1546225"/>
              <a:ext cx="2290761" cy="1841500"/>
            </a:xfrm>
            <a:custGeom>
              <a:avLst/>
              <a:gdLst>
                <a:gd name="T0" fmla="*/ 610 w 610"/>
                <a:gd name="T1" fmla="*/ 216 h 488"/>
                <a:gd name="T2" fmla="*/ 592 w 610"/>
                <a:gd name="T3" fmla="*/ 216 h 488"/>
                <a:gd name="T4" fmla="*/ 441 w 610"/>
                <a:gd name="T5" fmla="*/ 36 h 488"/>
                <a:gd name="T6" fmla="*/ 389 w 610"/>
                <a:gd name="T7" fmla="*/ 12 h 488"/>
                <a:gd name="T8" fmla="*/ 42 w 610"/>
                <a:gd name="T9" fmla="*/ 12 h 488"/>
                <a:gd name="T10" fmla="*/ 42 w 610"/>
                <a:gd name="T11" fmla="*/ 0 h 488"/>
                <a:gd name="T12" fmla="*/ 0 w 610"/>
                <a:gd name="T13" fmla="*/ 0 h 488"/>
                <a:gd name="T14" fmla="*/ 0 w 610"/>
                <a:gd name="T15" fmla="*/ 34 h 488"/>
                <a:gd name="T16" fmla="*/ 0 w 610"/>
                <a:gd name="T17" fmla="*/ 34 h 488"/>
                <a:gd name="T18" fmla="*/ 5 w 610"/>
                <a:gd name="T19" fmla="*/ 49 h 488"/>
                <a:gd name="T20" fmla="*/ 156 w 610"/>
                <a:gd name="T21" fmla="*/ 228 h 488"/>
                <a:gd name="T22" fmla="*/ 156 w 610"/>
                <a:gd name="T23" fmla="*/ 272 h 488"/>
                <a:gd name="T24" fmla="*/ 22 w 610"/>
                <a:gd name="T25" fmla="*/ 431 h 488"/>
                <a:gd name="T26" fmla="*/ 0 w 610"/>
                <a:gd name="T27" fmla="*/ 431 h 488"/>
                <a:gd name="T28" fmla="*/ 0 w 610"/>
                <a:gd name="T29" fmla="*/ 465 h 488"/>
                <a:gd name="T30" fmla="*/ 0 w 610"/>
                <a:gd name="T31" fmla="*/ 465 h 488"/>
                <a:gd name="T32" fmla="*/ 2 w 610"/>
                <a:gd name="T33" fmla="*/ 475 h 488"/>
                <a:gd name="T34" fmla="*/ 23 w 610"/>
                <a:gd name="T35" fmla="*/ 488 h 488"/>
                <a:gd name="T36" fmla="*/ 389 w 610"/>
                <a:gd name="T37" fmla="*/ 488 h 488"/>
                <a:gd name="T38" fmla="*/ 441 w 610"/>
                <a:gd name="T39" fmla="*/ 464 h 488"/>
                <a:gd name="T40" fmla="*/ 602 w 610"/>
                <a:gd name="T41" fmla="*/ 272 h 488"/>
                <a:gd name="T42" fmla="*/ 610 w 610"/>
                <a:gd name="T43" fmla="*/ 250 h 488"/>
                <a:gd name="T44" fmla="*/ 610 w 610"/>
                <a:gd name="T45" fmla="*/ 250 h 488"/>
                <a:gd name="T46" fmla="*/ 610 w 610"/>
                <a:gd name="T47" fmla="*/ 216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10" h="488">
                  <a:moveTo>
                    <a:pt x="610" y="216"/>
                  </a:moveTo>
                  <a:cubicBezTo>
                    <a:pt x="592" y="216"/>
                    <a:pt x="592" y="216"/>
                    <a:pt x="592" y="216"/>
                  </a:cubicBezTo>
                  <a:cubicBezTo>
                    <a:pt x="441" y="36"/>
                    <a:pt x="441" y="36"/>
                    <a:pt x="441" y="36"/>
                  </a:cubicBezTo>
                  <a:cubicBezTo>
                    <a:pt x="428" y="21"/>
                    <a:pt x="409" y="12"/>
                    <a:pt x="389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40"/>
                    <a:pt x="2" y="45"/>
                    <a:pt x="5" y="49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66" y="241"/>
                    <a:pt x="166" y="259"/>
                    <a:pt x="156" y="272"/>
                  </a:cubicBezTo>
                  <a:cubicBezTo>
                    <a:pt x="22" y="431"/>
                    <a:pt x="22" y="431"/>
                    <a:pt x="22" y="431"/>
                  </a:cubicBezTo>
                  <a:cubicBezTo>
                    <a:pt x="0" y="431"/>
                    <a:pt x="0" y="431"/>
                    <a:pt x="0" y="431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0" y="469"/>
                    <a:pt x="1" y="472"/>
                    <a:pt x="2" y="475"/>
                  </a:cubicBezTo>
                  <a:cubicBezTo>
                    <a:pt x="6" y="483"/>
                    <a:pt x="14" y="488"/>
                    <a:pt x="23" y="488"/>
                  </a:cubicBezTo>
                  <a:cubicBezTo>
                    <a:pt x="389" y="488"/>
                    <a:pt x="389" y="488"/>
                    <a:pt x="389" y="488"/>
                  </a:cubicBezTo>
                  <a:cubicBezTo>
                    <a:pt x="409" y="488"/>
                    <a:pt x="428" y="479"/>
                    <a:pt x="441" y="464"/>
                  </a:cubicBezTo>
                  <a:cubicBezTo>
                    <a:pt x="602" y="272"/>
                    <a:pt x="602" y="272"/>
                    <a:pt x="602" y="272"/>
                  </a:cubicBezTo>
                  <a:cubicBezTo>
                    <a:pt x="607" y="265"/>
                    <a:pt x="610" y="258"/>
                    <a:pt x="610" y="250"/>
                  </a:cubicBezTo>
                  <a:cubicBezTo>
                    <a:pt x="610" y="250"/>
                    <a:pt x="610" y="250"/>
                    <a:pt x="610" y="250"/>
                  </a:cubicBezTo>
                  <a:lnTo>
                    <a:pt x="610" y="2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5D7843CD-F7D7-4398-97E0-A97571ECB6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8915" y="1463675"/>
              <a:ext cx="2309813" cy="1795464"/>
            </a:xfrm>
            <a:custGeom>
              <a:avLst/>
              <a:gdLst>
                <a:gd name="T0" fmla="*/ 2268499 w 615"/>
                <a:gd name="T1" fmla="*/ 814748 h 476"/>
                <a:gd name="T2" fmla="*/ 2268499 w 615"/>
                <a:gd name="T3" fmla="*/ 980715 h 476"/>
                <a:gd name="T4" fmla="*/ 1663817 w 615"/>
                <a:gd name="T5" fmla="*/ 1704935 h 476"/>
                <a:gd name="T6" fmla="*/ 1468515 w 615"/>
                <a:gd name="T7" fmla="*/ 1795463 h 476"/>
                <a:gd name="T8" fmla="*/ 93895 w 615"/>
                <a:gd name="T9" fmla="*/ 1795463 h 476"/>
                <a:gd name="T10" fmla="*/ 15023 w 615"/>
                <a:gd name="T11" fmla="*/ 1746427 h 476"/>
                <a:gd name="T12" fmla="*/ 26291 w 615"/>
                <a:gd name="T13" fmla="*/ 1655900 h 476"/>
                <a:gd name="T14" fmla="*/ 593415 w 615"/>
                <a:gd name="T15" fmla="*/ 980715 h 476"/>
                <a:gd name="T16" fmla="*/ 593415 w 615"/>
                <a:gd name="T17" fmla="*/ 814748 h 476"/>
                <a:gd name="T18" fmla="*/ 26291 w 615"/>
                <a:gd name="T19" fmla="*/ 139563 h 476"/>
                <a:gd name="T20" fmla="*/ 15023 w 615"/>
                <a:gd name="T21" fmla="*/ 49036 h 476"/>
                <a:gd name="T22" fmla="*/ 93895 w 615"/>
                <a:gd name="T23" fmla="*/ 0 h 476"/>
                <a:gd name="T24" fmla="*/ 1468515 w 615"/>
                <a:gd name="T25" fmla="*/ 0 h 476"/>
                <a:gd name="T26" fmla="*/ 1663817 w 615"/>
                <a:gd name="T27" fmla="*/ 90528 h 476"/>
                <a:gd name="T28" fmla="*/ 2268499 w 615"/>
                <a:gd name="T29" fmla="*/ 814748 h 47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8" y="260"/>
                    <a:pt x="158" y="260"/>
                    <a:pt x="158" y="260"/>
                  </a:cubicBezTo>
                  <a:cubicBezTo>
                    <a:pt x="168" y="247"/>
                    <a:pt x="168" y="229"/>
                    <a:pt x="158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solidFill>
              <a:srgbClr val="4BC9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Text Placeholder 32">
              <a:extLst>
                <a:ext uri="{FF2B5EF4-FFF2-40B4-BE49-F238E27FC236}">
                  <a16:creationId xmlns:a16="http://schemas.microsoft.com/office/drawing/2014/main" id="{C5472B24-1C5B-4F12-9098-8430F34FD7B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921781" y="1919739"/>
              <a:ext cx="1545597" cy="4151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defTabSz="685800"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0002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4574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29146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3718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spcBef>
                  <a:spcPts val="750"/>
                </a:spcBef>
                <a:buFont typeface="Arial" charset="0"/>
                <a:buNone/>
              </a:pPr>
              <a:r>
                <a:rPr lang="en-US" altLang="zh-CN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02</a:t>
              </a:r>
              <a:endParaRPr lang="en-US" altLang="zh-CN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Open Sans" charset="0"/>
              </a:endParaRPr>
            </a:p>
          </p:txBody>
        </p:sp>
      </p:grpSp>
      <p:sp>
        <p:nvSpPr>
          <p:cNvPr id="37" name="Subtitle 2">
            <a:extLst>
              <a:ext uri="{FF2B5EF4-FFF2-40B4-BE49-F238E27FC236}">
                <a16:creationId xmlns:a16="http://schemas.microsoft.com/office/drawing/2014/main" id="{0F7C6706-F3B8-47BC-895E-B43D413C6FCC}"/>
              </a:ext>
            </a:extLst>
          </p:cNvPr>
          <p:cNvSpPr txBox="1">
            <a:spLocks/>
          </p:cNvSpPr>
          <p:nvPr/>
        </p:nvSpPr>
        <p:spPr>
          <a:xfrm>
            <a:off x="3328635" y="4081511"/>
            <a:ext cx="2624892" cy="1122008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使用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python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爬虫进行数据的爬取，使用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Scrapy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爬虫框架，采集更加高效，数据将直接存入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Mysql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数据库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A7DA4317-683C-435A-AC86-1DF04B22AEB3}"/>
              </a:ext>
            </a:extLst>
          </p:cNvPr>
          <p:cNvSpPr txBox="1">
            <a:spLocks/>
          </p:cNvSpPr>
          <p:nvPr/>
        </p:nvSpPr>
        <p:spPr>
          <a:xfrm>
            <a:off x="3186598" y="3445024"/>
            <a:ext cx="2624892" cy="515432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数据采集</a:t>
            </a:r>
          </a:p>
        </p:txBody>
      </p:sp>
      <p:grpSp>
        <p:nvGrpSpPr>
          <p:cNvPr id="39" name="Group 26">
            <a:extLst>
              <a:ext uri="{FF2B5EF4-FFF2-40B4-BE49-F238E27FC236}">
                <a16:creationId xmlns:a16="http://schemas.microsoft.com/office/drawing/2014/main" id="{44E0D6AD-F87D-4E95-9D1D-389BBE7B9574}"/>
              </a:ext>
            </a:extLst>
          </p:cNvPr>
          <p:cNvGrpSpPr>
            <a:grpSpLocks/>
          </p:cNvGrpSpPr>
          <p:nvPr/>
        </p:nvGrpSpPr>
        <p:grpSpPr bwMode="auto">
          <a:xfrm>
            <a:off x="6793682" y="2051400"/>
            <a:ext cx="1609877" cy="1341010"/>
            <a:chOff x="1458915" y="1463675"/>
            <a:chExt cx="2309813" cy="1924050"/>
          </a:xfrm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4EAFCB4A-F75C-4DD2-80DA-4412D26C83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6853" y="1546225"/>
              <a:ext cx="2290761" cy="1841500"/>
            </a:xfrm>
            <a:custGeom>
              <a:avLst/>
              <a:gdLst>
                <a:gd name="T0" fmla="*/ 610 w 610"/>
                <a:gd name="T1" fmla="*/ 216 h 488"/>
                <a:gd name="T2" fmla="*/ 592 w 610"/>
                <a:gd name="T3" fmla="*/ 216 h 488"/>
                <a:gd name="T4" fmla="*/ 441 w 610"/>
                <a:gd name="T5" fmla="*/ 36 h 488"/>
                <a:gd name="T6" fmla="*/ 389 w 610"/>
                <a:gd name="T7" fmla="*/ 12 h 488"/>
                <a:gd name="T8" fmla="*/ 42 w 610"/>
                <a:gd name="T9" fmla="*/ 12 h 488"/>
                <a:gd name="T10" fmla="*/ 42 w 610"/>
                <a:gd name="T11" fmla="*/ 0 h 488"/>
                <a:gd name="T12" fmla="*/ 0 w 610"/>
                <a:gd name="T13" fmla="*/ 0 h 488"/>
                <a:gd name="T14" fmla="*/ 0 w 610"/>
                <a:gd name="T15" fmla="*/ 34 h 488"/>
                <a:gd name="T16" fmla="*/ 0 w 610"/>
                <a:gd name="T17" fmla="*/ 34 h 488"/>
                <a:gd name="T18" fmla="*/ 5 w 610"/>
                <a:gd name="T19" fmla="*/ 49 h 488"/>
                <a:gd name="T20" fmla="*/ 156 w 610"/>
                <a:gd name="T21" fmla="*/ 228 h 488"/>
                <a:gd name="T22" fmla="*/ 156 w 610"/>
                <a:gd name="T23" fmla="*/ 272 h 488"/>
                <a:gd name="T24" fmla="*/ 22 w 610"/>
                <a:gd name="T25" fmla="*/ 431 h 488"/>
                <a:gd name="T26" fmla="*/ 0 w 610"/>
                <a:gd name="T27" fmla="*/ 431 h 488"/>
                <a:gd name="T28" fmla="*/ 0 w 610"/>
                <a:gd name="T29" fmla="*/ 465 h 488"/>
                <a:gd name="T30" fmla="*/ 0 w 610"/>
                <a:gd name="T31" fmla="*/ 465 h 488"/>
                <a:gd name="T32" fmla="*/ 2 w 610"/>
                <a:gd name="T33" fmla="*/ 475 h 488"/>
                <a:gd name="T34" fmla="*/ 23 w 610"/>
                <a:gd name="T35" fmla="*/ 488 h 488"/>
                <a:gd name="T36" fmla="*/ 389 w 610"/>
                <a:gd name="T37" fmla="*/ 488 h 488"/>
                <a:gd name="T38" fmla="*/ 441 w 610"/>
                <a:gd name="T39" fmla="*/ 464 h 488"/>
                <a:gd name="T40" fmla="*/ 602 w 610"/>
                <a:gd name="T41" fmla="*/ 272 h 488"/>
                <a:gd name="T42" fmla="*/ 610 w 610"/>
                <a:gd name="T43" fmla="*/ 250 h 488"/>
                <a:gd name="T44" fmla="*/ 610 w 610"/>
                <a:gd name="T45" fmla="*/ 250 h 488"/>
                <a:gd name="T46" fmla="*/ 610 w 610"/>
                <a:gd name="T47" fmla="*/ 216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10" h="488">
                  <a:moveTo>
                    <a:pt x="610" y="216"/>
                  </a:moveTo>
                  <a:cubicBezTo>
                    <a:pt x="592" y="216"/>
                    <a:pt x="592" y="216"/>
                    <a:pt x="592" y="216"/>
                  </a:cubicBezTo>
                  <a:cubicBezTo>
                    <a:pt x="441" y="36"/>
                    <a:pt x="441" y="36"/>
                    <a:pt x="441" y="36"/>
                  </a:cubicBezTo>
                  <a:cubicBezTo>
                    <a:pt x="428" y="21"/>
                    <a:pt x="409" y="12"/>
                    <a:pt x="389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40"/>
                    <a:pt x="2" y="45"/>
                    <a:pt x="5" y="49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66" y="241"/>
                    <a:pt x="166" y="259"/>
                    <a:pt x="156" y="272"/>
                  </a:cubicBezTo>
                  <a:cubicBezTo>
                    <a:pt x="22" y="431"/>
                    <a:pt x="22" y="431"/>
                    <a:pt x="22" y="431"/>
                  </a:cubicBezTo>
                  <a:cubicBezTo>
                    <a:pt x="0" y="431"/>
                    <a:pt x="0" y="431"/>
                    <a:pt x="0" y="431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0" y="469"/>
                    <a:pt x="1" y="472"/>
                    <a:pt x="2" y="475"/>
                  </a:cubicBezTo>
                  <a:cubicBezTo>
                    <a:pt x="6" y="483"/>
                    <a:pt x="14" y="488"/>
                    <a:pt x="23" y="488"/>
                  </a:cubicBezTo>
                  <a:cubicBezTo>
                    <a:pt x="389" y="488"/>
                    <a:pt x="389" y="488"/>
                    <a:pt x="389" y="488"/>
                  </a:cubicBezTo>
                  <a:cubicBezTo>
                    <a:pt x="409" y="488"/>
                    <a:pt x="428" y="479"/>
                    <a:pt x="441" y="464"/>
                  </a:cubicBezTo>
                  <a:cubicBezTo>
                    <a:pt x="602" y="272"/>
                    <a:pt x="602" y="272"/>
                    <a:pt x="602" y="272"/>
                  </a:cubicBezTo>
                  <a:cubicBezTo>
                    <a:pt x="607" y="265"/>
                    <a:pt x="610" y="258"/>
                    <a:pt x="610" y="250"/>
                  </a:cubicBezTo>
                  <a:cubicBezTo>
                    <a:pt x="610" y="250"/>
                    <a:pt x="610" y="250"/>
                    <a:pt x="610" y="250"/>
                  </a:cubicBezTo>
                  <a:lnTo>
                    <a:pt x="610" y="2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DFF6FCD2-E706-4679-99E7-4B7B33EAEE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8915" y="1463675"/>
              <a:ext cx="2309813" cy="1795464"/>
            </a:xfrm>
            <a:custGeom>
              <a:avLst/>
              <a:gdLst>
                <a:gd name="T0" fmla="*/ 2268499 w 615"/>
                <a:gd name="T1" fmla="*/ 814748 h 476"/>
                <a:gd name="T2" fmla="*/ 2268499 w 615"/>
                <a:gd name="T3" fmla="*/ 980715 h 476"/>
                <a:gd name="T4" fmla="*/ 1663817 w 615"/>
                <a:gd name="T5" fmla="*/ 1704935 h 476"/>
                <a:gd name="T6" fmla="*/ 1468515 w 615"/>
                <a:gd name="T7" fmla="*/ 1795463 h 476"/>
                <a:gd name="T8" fmla="*/ 93895 w 615"/>
                <a:gd name="T9" fmla="*/ 1795463 h 476"/>
                <a:gd name="T10" fmla="*/ 15023 w 615"/>
                <a:gd name="T11" fmla="*/ 1746427 h 476"/>
                <a:gd name="T12" fmla="*/ 26291 w 615"/>
                <a:gd name="T13" fmla="*/ 1655900 h 476"/>
                <a:gd name="T14" fmla="*/ 593415 w 615"/>
                <a:gd name="T15" fmla="*/ 980715 h 476"/>
                <a:gd name="T16" fmla="*/ 593415 w 615"/>
                <a:gd name="T17" fmla="*/ 814748 h 476"/>
                <a:gd name="T18" fmla="*/ 26291 w 615"/>
                <a:gd name="T19" fmla="*/ 139563 h 476"/>
                <a:gd name="T20" fmla="*/ 15023 w 615"/>
                <a:gd name="T21" fmla="*/ 49036 h 476"/>
                <a:gd name="T22" fmla="*/ 93895 w 615"/>
                <a:gd name="T23" fmla="*/ 0 h 476"/>
                <a:gd name="T24" fmla="*/ 1468515 w 615"/>
                <a:gd name="T25" fmla="*/ 0 h 476"/>
                <a:gd name="T26" fmla="*/ 1663817 w 615"/>
                <a:gd name="T27" fmla="*/ 90528 h 476"/>
                <a:gd name="T28" fmla="*/ 2268499 w 615"/>
                <a:gd name="T29" fmla="*/ 814748 h 47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8" y="260"/>
                    <a:pt x="158" y="260"/>
                    <a:pt x="158" y="260"/>
                  </a:cubicBezTo>
                  <a:cubicBezTo>
                    <a:pt x="168" y="247"/>
                    <a:pt x="168" y="229"/>
                    <a:pt x="158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solidFill>
              <a:srgbClr val="4BC9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Text Placeholder 32">
              <a:extLst>
                <a:ext uri="{FF2B5EF4-FFF2-40B4-BE49-F238E27FC236}">
                  <a16:creationId xmlns:a16="http://schemas.microsoft.com/office/drawing/2014/main" id="{A94A9433-8BA2-41F9-895A-8106D0137EB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921781" y="1919739"/>
              <a:ext cx="1545597" cy="4151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defTabSz="685800"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0002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4574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29146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3718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spcBef>
                  <a:spcPts val="750"/>
                </a:spcBef>
                <a:buFont typeface="Arial" charset="0"/>
                <a:buNone/>
              </a:pPr>
              <a:r>
                <a:rPr lang="en-US" altLang="zh-CN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Open Sans" charset="0"/>
                </a:rPr>
                <a:t>03</a:t>
              </a:r>
            </a:p>
          </p:txBody>
        </p:sp>
      </p:grpSp>
      <p:sp>
        <p:nvSpPr>
          <p:cNvPr id="47" name="Subtitle 2">
            <a:extLst>
              <a:ext uri="{FF2B5EF4-FFF2-40B4-BE49-F238E27FC236}">
                <a16:creationId xmlns:a16="http://schemas.microsoft.com/office/drawing/2014/main" id="{EACCE01B-2641-404B-925D-3C6CD806C6B8}"/>
              </a:ext>
            </a:extLst>
          </p:cNvPr>
          <p:cNvSpPr txBox="1">
            <a:spLocks/>
          </p:cNvSpPr>
          <p:nvPr/>
        </p:nvSpPr>
        <p:spPr>
          <a:xfrm>
            <a:off x="8977334" y="4056403"/>
            <a:ext cx="2624892" cy="1639073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后台系统采用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ThinkPHP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 +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AdminLET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二次开发，具有异常严谨的错误检测和安全机制，同时具有完整的功能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API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，支持在测试方便与小程序端的开发对接。</a:t>
            </a:r>
          </a:p>
        </p:txBody>
      </p:sp>
      <p:sp>
        <p:nvSpPr>
          <p:cNvPr id="48" name="Subtitle 2">
            <a:extLst>
              <a:ext uri="{FF2B5EF4-FFF2-40B4-BE49-F238E27FC236}">
                <a16:creationId xmlns:a16="http://schemas.microsoft.com/office/drawing/2014/main" id="{6E8B34CD-7D68-49F6-BA07-E1593625EA24}"/>
              </a:ext>
            </a:extLst>
          </p:cNvPr>
          <p:cNvSpPr txBox="1">
            <a:spLocks/>
          </p:cNvSpPr>
          <p:nvPr/>
        </p:nvSpPr>
        <p:spPr>
          <a:xfrm>
            <a:off x="8892729" y="3474452"/>
            <a:ext cx="2624892" cy="515432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后端</a:t>
            </a:r>
          </a:p>
        </p:txBody>
      </p:sp>
      <p:grpSp>
        <p:nvGrpSpPr>
          <p:cNvPr id="22" name="Group 26">
            <a:extLst>
              <a:ext uri="{FF2B5EF4-FFF2-40B4-BE49-F238E27FC236}">
                <a16:creationId xmlns:a16="http://schemas.microsoft.com/office/drawing/2014/main" id="{DB901FDD-E52A-45D6-81C3-15ED55A19B31}"/>
              </a:ext>
            </a:extLst>
          </p:cNvPr>
          <p:cNvGrpSpPr>
            <a:grpSpLocks/>
          </p:cNvGrpSpPr>
          <p:nvPr/>
        </p:nvGrpSpPr>
        <p:grpSpPr bwMode="auto">
          <a:xfrm>
            <a:off x="9558844" y="2051400"/>
            <a:ext cx="1609877" cy="1341010"/>
            <a:chOff x="1458915" y="1463675"/>
            <a:chExt cx="2309813" cy="1924050"/>
          </a:xfrm>
        </p:grpSpPr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FD0D675D-A638-489F-8867-4675D8BC0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6853" y="1546225"/>
              <a:ext cx="2290761" cy="1841500"/>
            </a:xfrm>
            <a:custGeom>
              <a:avLst/>
              <a:gdLst>
                <a:gd name="T0" fmla="*/ 610 w 610"/>
                <a:gd name="T1" fmla="*/ 216 h 488"/>
                <a:gd name="T2" fmla="*/ 592 w 610"/>
                <a:gd name="T3" fmla="*/ 216 h 488"/>
                <a:gd name="T4" fmla="*/ 441 w 610"/>
                <a:gd name="T5" fmla="*/ 36 h 488"/>
                <a:gd name="T6" fmla="*/ 389 w 610"/>
                <a:gd name="T7" fmla="*/ 12 h 488"/>
                <a:gd name="T8" fmla="*/ 42 w 610"/>
                <a:gd name="T9" fmla="*/ 12 h 488"/>
                <a:gd name="T10" fmla="*/ 42 w 610"/>
                <a:gd name="T11" fmla="*/ 0 h 488"/>
                <a:gd name="T12" fmla="*/ 0 w 610"/>
                <a:gd name="T13" fmla="*/ 0 h 488"/>
                <a:gd name="T14" fmla="*/ 0 w 610"/>
                <a:gd name="T15" fmla="*/ 34 h 488"/>
                <a:gd name="T16" fmla="*/ 0 w 610"/>
                <a:gd name="T17" fmla="*/ 34 h 488"/>
                <a:gd name="T18" fmla="*/ 5 w 610"/>
                <a:gd name="T19" fmla="*/ 49 h 488"/>
                <a:gd name="T20" fmla="*/ 156 w 610"/>
                <a:gd name="T21" fmla="*/ 228 h 488"/>
                <a:gd name="T22" fmla="*/ 156 w 610"/>
                <a:gd name="T23" fmla="*/ 272 h 488"/>
                <a:gd name="T24" fmla="*/ 22 w 610"/>
                <a:gd name="T25" fmla="*/ 431 h 488"/>
                <a:gd name="T26" fmla="*/ 0 w 610"/>
                <a:gd name="T27" fmla="*/ 431 h 488"/>
                <a:gd name="T28" fmla="*/ 0 w 610"/>
                <a:gd name="T29" fmla="*/ 465 h 488"/>
                <a:gd name="T30" fmla="*/ 0 w 610"/>
                <a:gd name="T31" fmla="*/ 465 h 488"/>
                <a:gd name="T32" fmla="*/ 2 w 610"/>
                <a:gd name="T33" fmla="*/ 475 h 488"/>
                <a:gd name="T34" fmla="*/ 23 w 610"/>
                <a:gd name="T35" fmla="*/ 488 h 488"/>
                <a:gd name="T36" fmla="*/ 389 w 610"/>
                <a:gd name="T37" fmla="*/ 488 h 488"/>
                <a:gd name="T38" fmla="*/ 441 w 610"/>
                <a:gd name="T39" fmla="*/ 464 h 488"/>
                <a:gd name="T40" fmla="*/ 602 w 610"/>
                <a:gd name="T41" fmla="*/ 272 h 488"/>
                <a:gd name="T42" fmla="*/ 610 w 610"/>
                <a:gd name="T43" fmla="*/ 250 h 488"/>
                <a:gd name="T44" fmla="*/ 610 w 610"/>
                <a:gd name="T45" fmla="*/ 250 h 488"/>
                <a:gd name="T46" fmla="*/ 610 w 610"/>
                <a:gd name="T47" fmla="*/ 216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10" h="488">
                  <a:moveTo>
                    <a:pt x="610" y="216"/>
                  </a:moveTo>
                  <a:cubicBezTo>
                    <a:pt x="592" y="216"/>
                    <a:pt x="592" y="216"/>
                    <a:pt x="592" y="216"/>
                  </a:cubicBezTo>
                  <a:cubicBezTo>
                    <a:pt x="441" y="36"/>
                    <a:pt x="441" y="36"/>
                    <a:pt x="441" y="36"/>
                  </a:cubicBezTo>
                  <a:cubicBezTo>
                    <a:pt x="428" y="21"/>
                    <a:pt x="409" y="12"/>
                    <a:pt x="389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40"/>
                    <a:pt x="2" y="45"/>
                    <a:pt x="5" y="49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66" y="241"/>
                    <a:pt x="166" y="259"/>
                    <a:pt x="156" y="272"/>
                  </a:cubicBezTo>
                  <a:cubicBezTo>
                    <a:pt x="22" y="431"/>
                    <a:pt x="22" y="431"/>
                    <a:pt x="22" y="431"/>
                  </a:cubicBezTo>
                  <a:cubicBezTo>
                    <a:pt x="0" y="431"/>
                    <a:pt x="0" y="431"/>
                    <a:pt x="0" y="431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0" y="469"/>
                    <a:pt x="1" y="472"/>
                    <a:pt x="2" y="475"/>
                  </a:cubicBezTo>
                  <a:cubicBezTo>
                    <a:pt x="6" y="483"/>
                    <a:pt x="14" y="488"/>
                    <a:pt x="23" y="488"/>
                  </a:cubicBezTo>
                  <a:cubicBezTo>
                    <a:pt x="389" y="488"/>
                    <a:pt x="389" y="488"/>
                    <a:pt x="389" y="488"/>
                  </a:cubicBezTo>
                  <a:cubicBezTo>
                    <a:pt x="409" y="488"/>
                    <a:pt x="428" y="479"/>
                    <a:pt x="441" y="464"/>
                  </a:cubicBezTo>
                  <a:cubicBezTo>
                    <a:pt x="602" y="272"/>
                    <a:pt x="602" y="272"/>
                    <a:pt x="602" y="272"/>
                  </a:cubicBezTo>
                  <a:cubicBezTo>
                    <a:pt x="607" y="265"/>
                    <a:pt x="610" y="258"/>
                    <a:pt x="610" y="250"/>
                  </a:cubicBezTo>
                  <a:cubicBezTo>
                    <a:pt x="610" y="250"/>
                    <a:pt x="610" y="250"/>
                    <a:pt x="610" y="250"/>
                  </a:cubicBezTo>
                  <a:lnTo>
                    <a:pt x="610" y="2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0A9745C6-C85C-4148-A6A8-B3A264901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8915" y="1463675"/>
              <a:ext cx="2309813" cy="1795464"/>
            </a:xfrm>
            <a:custGeom>
              <a:avLst/>
              <a:gdLst>
                <a:gd name="T0" fmla="*/ 2268499 w 615"/>
                <a:gd name="T1" fmla="*/ 814748 h 476"/>
                <a:gd name="T2" fmla="*/ 2268499 w 615"/>
                <a:gd name="T3" fmla="*/ 980715 h 476"/>
                <a:gd name="T4" fmla="*/ 1663817 w 615"/>
                <a:gd name="T5" fmla="*/ 1704935 h 476"/>
                <a:gd name="T6" fmla="*/ 1468515 w 615"/>
                <a:gd name="T7" fmla="*/ 1795463 h 476"/>
                <a:gd name="T8" fmla="*/ 93895 w 615"/>
                <a:gd name="T9" fmla="*/ 1795463 h 476"/>
                <a:gd name="T10" fmla="*/ 15023 w 615"/>
                <a:gd name="T11" fmla="*/ 1746427 h 476"/>
                <a:gd name="T12" fmla="*/ 26291 w 615"/>
                <a:gd name="T13" fmla="*/ 1655900 h 476"/>
                <a:gd name="T14" fmla="*/ 593415 w 615"/>
                <a:gd name="T15" fmla="*/ 980715 h 476"/>
                <a:gd name="T16" fmla="*/ 593415 w 615"/>
                <a:gd name="T17" fmla="*/ 814748 h 476"/>
                <a:gd name="T18" fmla="*/ 26291 w 615"/>
                <a:gd name="T19" fmla="*/ 139563 h 476"/>
                <a:gd name="T20" fmla="*/ 15023 w 615"/>
                <a:gd name="T21" fmla="*/ 49036 h 476"/>
                <a:gd name="T22" fmla="*/ 93895 w 615"/>
                <a:gd name="T23" fmla="*/ 0 h 476"/>
                <a:gd name="T24" fmla="*/ 1468515 w 615"/>
                <a:gd name="T25" fmla="*/ 0 h 476"/>
                <a:gd name="T26" fmla="*/ 1663817 w 615"/>
                <a:gd name="T27" fmla="*/ 90528 h 476"/>
                <a:gd name="T28" fmla="*/ 2268499 w 615"/>
                <a:gd name="T29" fmla="*/ 814748 h 47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8" y="260"/>
                    <a:pt x="158" y="260"/>
                    <a:pt x="158" y="260"/>
                  </a:cubicBezTo>
                  <a:cubicBezTo>
                    <a:pt x="168" y="247"/>
                    <a:pt x="168" y="229"/>
                    <a:pt x="158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solidFill>
              <a:srgbClr val="4BC9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Text Placeholder 32">
              <a:extLst>
                <a:ext uri="{FF2B5EF4-FFF2-40B4-BE49-F238E27FC236}">
                  <a16:creationId xmlns:a16="http://schemas.microsoft.com/office/drawing/2014/main" id="{DA37DD29-5CB3-41DF-B80A-B9F6EC3A1AA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921781" y="1919739"/>
              <a:ext cx="1545597" cy="4151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defTabSz="685800"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0002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4574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29146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3718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spcBef>
                  <a:spcPts val="750"/>
                </a:spcBef>
                <a:buFont typeface="Arial" charset="0"/>
                <a:buNone/>
              </a:pPr>
              <a:r>
                <a:rPr lang="en-US" altLang="zh-CN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04</a:t>
              </a:r>
              <a:endParaRPr lang="en-US" altLang="zh-CN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Open Sans" charset="0"/>
              </a:endParaRPr>
            </a:p>
          </p:txBody>
        </p:sp>
      </p:grpSp>
      <p:sp>
        <p:nvSpPr>
          <p:cNvPr id="27" name="Subtitle 2">
            <a:extLst>
              <a:ext uri="{FF2B5EF4-FFF2-40B4-BE49-F238E27FC236}">
                <a16:creationId xmlns:a16="http://schemas.microsoft.com/office/drawing/2014/main" id="{16090685-5F01-4C17-AF63-F6A2A4DAF15B}"/>
              </a:ext>
            </a:extLst>
          </p:cNvPr>
          <p:cNvSpPr txBox="1">
            <a:spLocks/>
          </p:cNvSpPr>
          <p:nvPr/>
        </p:nvSpPr>
        <p:spPr>
          <a:xfrm>
            <a:off x="6096000" y="3472081"/>
            <a:ext cx="2624892" cy="515432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预测模型</a:t>
            </a: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1AAE1619-BECE-4439-A0AD-C5475C394DBD}"/>
              </a:ext>
            </a:extLst>
          </p:cNvPr>
          <p:cNvSpPr txBox="1">
            <a:spLocks/>
          </p:cNvSpPr>
          <p:nvPr/>
        </p:nvSpPr>
        <p:spPr>
          <a:xfrm>
            <a:off x="6140458" y="4053528"/>
            <a:ext cx="2624892" cy="1122008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采用阿里云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PAI Studio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可视化建模平台，完成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了从数据处理到模型训练，分析评估的全过程</a:t>
            </a:r>
          </a:p>
        </p:txBody>
      </p:sp>
    </p:spTree>
    <p:extLst>
      <p:ext uri="{BB962C8B-B14F-4D97-AF65-F5344CB8AC3E}">
        <p14:creationId xmlns:p14="http://schemas.microsoft.com/office/powerpoint/2010/main" val="69369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263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562901" y="702515"/>
            <a:ext cx="5147796" cy="470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400" b="1" dirty="0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智小研的技术创新</a:t>
            </a:r>
            <a:r>
              <a:rPr kumimoji="1" lang="en-US" altLang="zh-CN" sz="2400" b="1" dirty="0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——</a:t>
            </a:r>
            <a:r>
              <a:rPr kumimoji="1" lang="zh-CN" altLang="en-US" sz="2400" b="1" dirty="0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数据模型分析</a:t>
            </a:r>
          </a:p>
        </p:txBody>
      </p:sp>
      <p:grpSp>
        <p:nvGrpSpPr>
          <p:cNvPr id="10" name="Group 125">
            <a:extLst>
              <a:ext uri="{FF2B5EF4-FFF2-40B4-BE49-F238E27FC236}">
                <a16:creationId xmlns:a16="http://schemas.microsoft.com/office/drawing/2014/main" id="{131572FB-DC87-40E0-BFC9-AB57AB213433}"/>
              </a:ext>
            </a:extLst>
          </p:cNvPr>
          <p:cNvGrpSpPr/>
          <p:nvPr/>
        </p:nvGrpSpPr>
        <p:grpSpPr>
          <a:xfrm>
            <a:off x="4035239" y="2080131"/>
            <a:ext cx="1314700" cy="672624"/>
            <a:chOff x="4912409" y="4285619"/>
            <a:chExt cx="382215" cy="532444"/>
          </a:xfrm>
          <a:solidFill>
            <a:srgbClr val="77A9D3"/>
          </a:solidFill>
        </p:grpSpPr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109D6A8F-770E-4833-8517-46911803F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2409" y="4552352"/>
              <a:ext cx="382215" cy="26571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0D983171-CEB0-435A-9C44-77214DE71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2409" y="4285619"/>
              <a:ext cx="382215" cy="53244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" name="Group 118">
            <a:extLst>
              <a:ext uri="{FF2B5EF4-FFF2-40B4-BE49-F238E27FC236}">
                <a16:creationId xmlns:a16="http://schemas.microsoft.com/office/drawing/2014/main" id="{C428A119-4FDA-4FCB-BB6D-6F43319AABDC}"/>
              </a:ext>
            </a:extLst>
          </p:cNvPr>
          <p:cNvGrpSpPr/>
          <p:nvPr/>
        </p:nvGrpSpPr>
        <p:grpSpPr>
          <a:xfrm>
            <a:off x="2567294" y="2082068"/>
            <a:ext cx="544186" cy="671978"/>
            <a:chOff x="1994399" y="2158871"/>
            <a:chExt cx="589804" cy="728170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A0ACCE2-3F9D-4756-9735-6A553DE6B2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4399" y="2158871"/>
              <a:ext cx="459824" cy="728170"/>
            </a:xfrm>
            <a:custGeom>
              <a:avLst/>
              <a:gdLst>
                <a:gd name="T0" fmla="*/ 139 w 139"/>
                <a:gd name="T1" fmla="*/ 218 h 218"/>
                <a:gd name="T2" fmla="*/ 139 w 139"/>
                <a:gd name="T3" fmla="*/ 0 h 218"/>
                <a:gd name="T4" fmla="*/ 109 w 139"/>
                <a:gd name="T5" fmla="*/ 0 h 218"/>
                <a:gd name="T6" fmla="*/ 0 w 139"/>
                <a:gd name="T7" fmla="*/ 109 h 218"/>
                <a:gd name="T8" fmla="*/ 0 w 139"/>
                <a:gd name="T9" fmla="*/ 109 h 218"/>
                <a:gd name="T10" fmla="*/ 109 w 139"/>
                <a:gd name="T11" fmla="*/ 218 h 218"/>
                <a:gd name="T12" fmla="*/ 139 w 139"/>
                <a:gd name="T13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218">
                  <a:moveTo>
                    <a:pt x="139" y="218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49" y="0"/>
                    <a:pt x="0" y="49"/>
                    <a:pt x="0" y="109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69"/>
                    <a:pt x="49" y="218"/>
                    <a:pt x="109" y="218"/>
                  </a:cubicBezTo>
                  <a:lnTo>
                    <a:pt x="139" y="21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Rectangle 6">
              <a:extLst>
                <a:ext uri="{FF2B5EF4-FFF2-40B4-BE49-F238E27FC236}">
                  <a16:creationId xmlns:a16="http://schemas.microsoft.com/office/drawing/2014/main" id="{715ED37A-C498-4C3D-9D84-BE59FB0C0F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7884" y="2158871"/>
              <a:ext cx="166319" cy="72817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9DA146C-F007-4C80-BFD8-04C88698C2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4399" y="2523655"/>
              <a:ext cx="585611" cy="363386"/>
            </a:xfrm>
            <a:custGeom>
              <a:avLst/>
              <a:gdLst>
                <a:gd name="T0" fmla="*/ 0 w 177"/>
                <a:gd name="T1" fmla="*/ 0 h 109"/>
                <a:gd name="T2" fmla="*/ 177 w 177"/>
                <a:gd name="T3" fmla="*/ 0 h 109"/>
                <a:gd name="T4" fmla="*/ 177 w 177"/>
                <a:gd name="T5" fmla="*/ 109 h 109"/>
                <a:gd name="T6" fmla="*/ 139 w 177"/>
                <a:gd name="T7" fmla="*/ 109 h 109"/>
                <a:gd name="T8" fmla="*/ 128 w 177"/>
                <a:gd name="T9" fmla="*/ 109 h 109"/>
                <a:gd name="T10" fmla="*/ 109 w 177"/>
                <a:gd name="T11" fmla="*/ 109 h 109"/>
                <a:gd name="T12" fmla="*/ 0 w 177"/>
                <a:gd name="T13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7" h="109">
                  <a:moveTo>
                    <a:pt x="0" y="0"/>
                  </a:moveTo>
                  <a:cubicBezTo>
                    <a:pt x="177" y="0"/>
                    <a:pt x="177" y="0"/>
                    <a:pt x="177" y="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39" y="109"/>
                    <a:pt x="139" y="109"/>
                    <a:pt x="139" y="109"/>
                  </a:cubicBezTo>
                  <a:cubicBezTo>
                    <a:pt x="128" y="109"/>
                    <a:pt x="128" y="109"/>
                    <a:pt x="128" y="109"/>
                  </a:cubicBezTo>
                  <a:cubicBezTo>
                    <a:pt x="109" y="109"/>
                    <a:pt x="109" y="109"/>
                    <a:pt x="109" y="109"/>
                  </a:cubicBezTo>
                  <a:cubicBezTo>
                    <a:pt x="49" y="10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333333">
                <a:alpha val="10000"/>
              </a:srgbClr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Group 122">
            <a:extLst>
              <a:ext uri="{FF2B5EF4-FFF2-40B4-BE49-F238E27FC236}">
                <a16:creationId xmlns:a16="http://schemas.microsoft.com/office/drawing/2014/main" id="{925442BA-EB41-4C17-AAEC-7E449919344E}"/>
              </a:ext>
            </a:extLst>
          </p:cNvPr>
          <p:cNvGrpSpPr/>
          <p:nvPr/>
        </p:nvGrpSpPr>
        <p:grpSpPr>
          <a:xfrm>
            <a:off x="3100222" y="2081423"/>
            <a:ext cx="935017" cy="671978"/>
            <a:chOff x="4530194" y="4285619"/>
            <a:chExt cx="382215" cy="532444"/>
          </a:xfrm>
        </p:grpSpPr>
        <p:sp>
          <p:nvSpPr>
            <p:cNvPr id="23" name="Rectangle 7">
              <a:extLst>
                <a:ext uri="{FF2B5EF4-FFF2-40B4-BE49-F238E27FC236}">
                  <a16:creationId xmlns:a16="http://schemas.microsoft.com/office/drawing/2014/main" id="{1D110083-1027-4002-9259-755248AB2A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30194" y="4285619"/>
              <a:ext cx="382215" cy="532444"/>
            </a:xfrm>
            <a:prstGeom prst="rect">
              <a:avLst/>
            </a:prstGeom>
            <a:solidFill>
              <a:srgbClr val="A491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Rectangle 8">
              <a:extLst>
                <a:ext uri="{FF2B5EF4-FFF2-40B4-BE49-F238E27FC236}">
                  <a16:creationId xmlns:a16="http://schemas.microsoft.com/office/drawing/2014/main" id="{6672446A-5996-45BF-B802-60E1F020F2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30194" y="4552352"/>
              <a:ext cx="382215" cy="265711"/>
            </a:xfrm>
            <a:prstGeom prst="rect">
              <a:avLst/>
            </a:prstGeom>
            <a:solidFill>
              <a:srgbClr val="333333">
                <a:alpha val="10000"/>
              </a:srgbClr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5" name="Group 128">
            <a:extLst>
              <a:ext uri="{FF2B5EF4-FFF2-40B4-BE49-F238E27FC236}">
                <a16:creationId xmlns:a16="http://schemas.microsoft.com/office/drawing/2014/main" id="{8FBDBFE9-87E1-47DC-ACBC-62DF25790A51}"/>
              </a:ext>
            </a:extLst>
          </p:cNvPr>
          <p:cNvGrpSpPr/>
          <p:nvPr/>
        </p:nvGrpSpPr>
        <p:grpSpPr>
          <a:xfrm>
            <a:off x="5346593" y="2080778"/>
            <a:ext cx="2049789" cy="671977"/>
            <a:chOff x="5292184" y="4285619"/>
            <a:chExt cx="385677" cy="532444"/>
          </a:xfrm>
          <a:solidFill>
            <a:srgbClr val="A491BB"/>
          </a:solidFill>
        </p:grpSpPr>
        <p:sp>
          <p:nvSpPr>
            <p:cNvPr id="26" name="Rectangle 13">
              <a:extLst>
                <a:ext uri="{FF2B5EF4-FFF2-40B4-BE49-F238E27FC236}">
                  <a16:creationId xmlns:a16="http://schemas.microsoft.com/office/drawing/2014/main" id="{1CE432E8-E99D-4C2D-835B-644ACA23B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4624" y="4552352"/>
              <a:ext cx="383237" cy="26571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Rectangle 12">
              <a:extLst>
                <a:ext uri="{FF2B5EF4-FFF2-40B4-BE49-F238E27FC236}">
                  <a16:creationId xmlns:a16="http://schemas.microsoft.com/office/drawing/2014/main" id="{B3D7E49B-55A5-44D8-B539-1DCF3DFB4C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2184" y="4285619"/>
              <a:ext cx="383237" cy="53244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数据模型建立过程</a:t>
              </a:r>
              <a:endParaRPr lang="id-ID" sz="1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8" name="Group 131">
            <a:extLst>
              <a:ext uri="{FF2B5EF4-FFF2-40B4-BE49-F238E27FC236}">
                <a16:creationId xmlns:a16="http://schemas.microsoft.com/office/drawing/2014/main" id="{D5B5A273-B3D4-4F3E-A9BC-C81BECC582FD}"/>
              </a:ext>
            </a:extLst>
          </p:cNvPr>
          <p:cNvGrpSpPr/>
          <p:nvPr/>
        </p:nvGrpSpPr>
        <p:grpSpPr>
          <a:xfrm>
            <a:off x="7359598" y="2080778"/>
            <a:ext cx="1301157" cy="671978"/>
            <a:chOff x="5677862" y="4285619"/>
            <a:chExt cx="382215" cy="532444"/>
          </a:xfrm>
          <a:solidFill>
            <a:srgbClr val="77A9D3"/>
          </a:solidFill>
        </p:grpSpPr>
        <p:sp>
          <p:nvSpPr>
            <p:cNvPr id="29" name="Rectangle 15">
              <a:extLst>
                <a:ext uri="{FF2B5EF4-FFF2-40B4-BE49-F238E27FC236}">
                  <a16:creationId xmlns:a16="http://schemas.microsoft.com/office/drawing/2014/main" id="{CB4857AB-D4CB-4AD7-B821-A68F5EA3A9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77862" y="4552352"/>
              <a:ext cx="382215" cy="26571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Rectangle 14">
              <a:extLst>
                <a:ext uri="{FF2B5EF4-FFF2-40B4-BE49-F238E27FC236}">
                  <a16:creationId xmlns:a16="http://schemas.microsoft.com/office/drawing/2014/main" id="{C508C28A-E705-43B5-93FE-F06F7E8988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77862" y="4285619"/>
              <a:ext cx="382215" cy="53244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1" name="Group 134">
            <a:extLst>
              <a:ext uri="{FF2B5EF4-FFF2-40B4-BE49-F238E27FC236}">
                <a16:creationId xmlns:a16="http://schemas.microsoft.com/office/drawing/2014/main" id="{EF59E626-3E94-4FA8-896C-8FEC25CF0F59}"/>
              </a:ext>
            </a:extLst>
          </p:cNvPr>
          <p:cNvGrpSpPr/>
          <p:nvPr/>
        </p:nvGrpSpPr>
        <p:grpSpPr>
          <a:xfrm>
            <a:off x="8660755" y="2080777"/>
            <a:ext cx="935017" cy="671978"/>
            <a:chOff x="6060077" y="4285619"/>
            <a:chExt cx="382215" cy="532444"/>
          </a:xfrm>
          <a:solidFill>
            <a:srgbClr val="A491BB"/>
          </a:solidFill>
        </p:grpSpPr>
        <p:sp>
          <p:nvSpPr>
            <p:cNvPr id="32" name="Rectangle 17">
              <a:extLst>
                <a:ext uri="{FF2B5EF4-FFF2-40B4-BE49-F238E27FC236}">
                  <a16:creationId xmlns:a16="http://schemas.microsoft.com/office/drawing/2014/main" id="{773653EE-616E-4DA3-8714-D4285007A7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0077" y="4552352"/>
              <a:ext cx="382215" cy="26571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Rectangle 16">
              <a:extLst>
                <a:ext uri="{FF2B5EF4-FFF2-40B4-BE49-F238E27FC236}">
                  <a16:creationId xmlns:a16="http://schemas.microsoft.com/office/drawing/2014/main" id="{9B16ABD6-5076-42C9-972A-52B79717D7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0077" y="4285619"/>
              <a:ext cx="382215" cy="53244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4" name="Group 137">
            <a:extLst>
              <a:ext uri="{FF2B5EF4-FFF2-40B4-BE49-F238E27FC236}">
                <a16:creationId xmlns:a16="http://schemas.microsoft.com/office/drawing/2014/main" id="{F59DB8C1-3DF3-4805-AC4B-AB922FC51A15}"/>
              </a:ext>
            </a:extLst>
          </p:cNvPr>
          <p:cNvGrpSpPr/>
          <p:nvPr/>
        </p:nvGrpSpPr>
        <p:grpSpPr>
          <a:xfrm>
            <a:off x="9590977" y="2072058"/>
            <a:ext cx="610557" cy="671977"/>
            <a:chOff x="7739063" y="3990975"/>
            <a:chExt cx="414342" cy="827088"/>
          </a:xfrm>
        </p:grpSpPr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B803D81B-F98A-4BD7-BEE4-B4EB4B602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9063" y="3990975"/>
              <a:ext cx="414338" cy="827088"/>
            </a:xfrm>
            <a:custGeom>
              <a:avLst/>
              <a:gdLst>
                <a:gd name="T0" fmla="*/ 261 w 261"/>
                <a:gd name="T1" fmla="*/ 261 h 521"/>
                <a:gd name="T2" fmla="*/ 0 w 261"/>
                <a:gd name="T3" fmla="*/ 0 h 521"/>
                <a:gd name="T4" fmla="*/ 0 w 261"/>
                <a:gd name="T5" fmla="*/ 521 h 521"/>
                <a:gd name="T6" fmla="*/ 261 w 261"/>
                <a:gd name="T7" fmla="*/ 26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1" h="521">
                  <a:moveTo>
                    <a:pt x="261" y="261"/>
                  </a:moveTo>
                  <a:lnTo>
                    <a:pt x="0" y="0"/>
                  </a:lnTo>
                  <a:lnTo>
                    <a:pt x="0" y="521"/>
                  </a:lnTo>
                  <a:lnTo>
                    <a:pt x="261" y="261"/>
                  </a:lnTo>
                  <a:close/>
                </a:path>
              </a:pathLst>
            </a:custGeom>
            <a:solidFill>
              <a:srgbClr val="ECA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A9839349-CA4F-4B50-824C-388871FC99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7988" y="4283075"/>
              <a:ext cx="125413" cy="242888"/>
            </a:xfrm>
            <a:custGeom>
              <a:avLst/>
              <a:gdLst>
                <a:gd name="T0" fmla="*/ 79 w 79"/>
                <a:gd name="T1" fmla="*/ 77 h 153"/>
                <a:gd name="T2" fmla="*/ 0 w 79"/>
                <a:gd name="T3" fmla="*/ 153 h 153"/>
                <a:gd name="T4" fmla="*/ 0 w 79"/>
                <a:gd name="T5" fmla="*/ 0 h 153"/>
                <a:gd name="T6" fmla="*/ 0 w 79"/>
                <a:gd name="T7" fmla="*/ 0 h 153"/>
                <a:gd name="T8" fmla="*/ 79 w 79"/>
                <a:gd name="T9" fmla="*/ 77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53">
                  <a:moveTo>
                    <a:pt x="79" y="77"/>
                  </a:moveTo>
                  <a:lnTo>
                    <a:pt x="0" y="153"/>
                  </a:lnTo>
                  <a:lnTo>
                    <a:pt x="0" y="0"/>
                  </a:lnTo>
                  <a:lnTo>
                    <a:pt x="0" y="0"/>
                  </a:lnTo>
                  <a:lnTo>
                    <a:pt x="79" y="77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8D404F49-A5DB-4DF1-A09C-14AE6AF0A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9067" y="4405313"/>
              <a:ext cx="414338" cy="412750"/>
            </a:xfrm>
            <a:custGeom>
              <a:avLst/>
              <a:gdLst>
                <a:gd name="T0" fmla="*/ 261 w 261"/>
                <a:gd name="T1" fmla="*/ 0 h 260"/>
                <a:gd name="T2" fmla="*/ 0 w 261"/>
                <a:gd name="T3" fmla="*/ 260 h 260"/>
                <a:gd name="T4" fmla="*/ 0 w 261"/>
                <a:gd name="T5" fmla="*/ 0 h 260"/>
                <a:gd name="T6" fmla="*/ 261 w 261"/>
                <a:gd name="T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1" h="260">
                  <a:moveTo>
                    <a:pt x="261" y="0"/>
                  </a:moveTo>
                  <a:lnTo>
                    <a:pt x="0" y="260"/>
                  </a:lnTo>
                  <a:lnTo>
                    <a:pt x="0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333333">
                <a:alpha val="10000"/>
              </a:srgbClr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1">
            <a:extLst>
              <a:ext uri="{FF2B5EF4-FFF2-40B4-BE49-F238E27FC236}">
                <a16:creationId xmlns:a16="http://schemas.microsoft.com/office/drawing/2014/main" id="{6EF26AE0-4F4D-4897-89AB-B94AD2AD9EF2}"/>
              </a:ext>
            </a:extLst>
          </p:cNvPr>
          <p:cNvGrpSpPr/>
          <p:nvPr/>
        </p:nvGrpSpPr>
        <p:grpSpPr>
          <a:xfrm>
            <a:off x="3198783" y="2739562"/>
            <a:ext cx="509298" cy="753648"/>
            <a:chOff x="2768028" y="2732605"/>
            <a:chExt cx="551992" cy="816671"/>
          </a:xfrm>
        </p:grpSpPr>
        <p:cxnSp>
          <p:nvCxnSpPr>
            <p:cNvPr id="39" name="Straight Connector 142">
              <a:extLst>
                <a:ext uri="{FF2B5EF4-FFF2-40B4-BE49-F238E27FC236}">
                  <a16:creationId xmlns:a16="http://schemas.microsoft.com/office/drawing/2014/main" id="{F76348BE-0649-4E11-9116-DE404F6E0BA9}"/>
                </a:ext>
              </a:extLst>
            </p:cNvPr>
            <p:cNvCxnSpPr/>
            <p:nvPr/>
          </p:nvCxnSpPr>
          <p:spPr>
            <a:xfrm rot="10800000">
              <a:off x="3044025" y="2732605"/>
              <a:ext cx="0" cy="360191"/>
            </a:xfrm>
            <a:prstGeom prst="line">
              <a:avLst/>
            </a:prstGeom>
            <a:ln>
              <a:solidFill>
                <a:srgbClr val="A491BB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143">
              <a:extLst>
                <a:ext uri="{FF2B5EF4-FFF2-40B4-BE49-F238E27FC236}">
                  <a16:creationId xmlns:a16="http://schemas.microsoft.com/office/drawing/2014/main" id="{AC765A8C-E8DB-452E-9E6A-9E6E5A1398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68028" y="2997284"/>
              <a:ext cx="551992" cy="551992"/>
            </a:xfrm>
            <a:prstGeom prst="ellipse">
              <a:avLst/>
            </a:prstGeom>
            <a:solidFill>
              <a:srgbClr val="A49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01</a:t>
              </a:r>
              <a:endParaRPr lang="en-AU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1" name="Text Placeholder 32">
            <a:extLst>
              <a:ext uri="{FF2B5EF4-FFF2-40B4-BE49-F238E27FC236}">
                <a16:creationId xmlns:a16="http://schemas.microsoft.com/office/drawing/2014/main" id="{0C65340E-D6D2-4ECA-BEEA-01458023719C}"/>
              </a:ext>
            </a:extLst>
          </p:cNvPr>
          <p:cNvSpPr txBox="1">
            <a:spLocks/>
          </p:cNvSpPr>
          <p:nvPr/>
        </p:nvSpPr>
        <p:spPr>
          <a:xfrm>
            <a:off x="2801866" y="3817921"/>
            <a:ext cx="1362239" cy="7877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采集学生日常行为数据及专业课成绩数据至数据库</a:t>
            </a:r>
          </a:p>
        </p:txBody>
      </p:sp>
      <p:sp>
        <p:nvSpPr>
          <p:cNvPr id="42" name="Text Placeholder 33">
            <a:extLst>
              <a:ext uri="{FF2B5EF4-FFF2-40B4-BE49-F238E27FC236}">
                <a16:creationId xmlns:a16="http://schemas.microsoft.com/office/drawing/2014/main" id="{CEF530B3-90ED-4798-ADFC-C43CC6E2B602}"/>
              </a:ext>
            </a:extLst>
          </p:cNvPr>
          <p:cNvSpPr txBox="1">
            <a:spLocks/>
          </p:cNvSpPr>
          <p:nvPr/>
        </p:nvSpPr>
        <p:spPr>
          <a:xfrm>
            <a:off x="3092991" y="3525109"/>
            <a:ext cx="1008887" cy="270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600" b="1" dirty="0">
                <a:solidFill>
                  <a:srgbClr val="A491BB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数据采集</a:t>
            </a:r>
            <a:endParaRPr lang="en-AU" sz="1600" b="1" dirty="0">
              <a:solidFill>
                <a:srgbClr val="A491BB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43" name="Group 4">
            <a:extLst>
              <a:ext uri="{FF2B5EF4-FFF2-40B4-BE49-F238E27FC236}">
                <a16:creationId xmlns:a16="http://schemas.microsoft.com/office/drawing/2014/main" id="{241E163F-8628-4C66-891E-20F19A5FE5BC}"/>
              </a:ext>
            </a:extLst>
          </p:cNvPr>
          <p:cNvGrpSpPr/>
          <p:nvPr/>
        </p:nvGrpSpPr>
        <p:grpSpPr>
          <a:xfrm>
            <a:off x="6147674" y="2747876"/>
            <a:ext cx="509298" cy="753648"/>
            <a:chOff x="5757807" y="2732605"/>
            <a:chExt cx="551992" cy="816671"/>
          </a:xfrm>
        </p:grpSpPr>
        <p:cxnSp>
          <p:nvCxnSpPr>
            <p:cNvPr id="44" name="Straight Connector 147">
              <a:extLst>
                <a:ext uri="{FF2B5EF4-FFF2-40B4-BE49-F238E27FC236}">
                  <a16:creationId xmlns:a16="http://schemas.microsoft.com/office/drawing/2014/main" id="{87DAD100-6CFE-4296-80B5-AF660988944D}"/>
                </a:ext>
              </a:extLst>
            </p:cNvPr>
            <p:cNvCxnSpPr/>
            <p:nvPr/>
          </p:nvCxnSpPr>
          <p:spPr>
            <a:xfrm rot="10800000">
              <a:off x="6033804" y="2732605"/>
              <a:ext cx="0" cy="360191"/>
            </a:xfrm>
            <a:prstGeom prst="line">
              <a:avLst/>
            </a:prstGeom>
            <a:ln>
              <a:solidFill>
                <a:srgbClr val="A491BB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148">
              <a:extLst>
                <a:ext uri="{FF2B5EF4-FFF2-40B4-BE49-F238E27FC236}">
                  <a16:creationId xmlns:a16="http://schemas.microsoft.com/office/drawing/2014/main" id="{49645986-2072-4763-B0F7-E31C4109A9F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7807" y="2997284"/>
              <a:ext cx="551992" cy="551992"/>
            </a:xfrm>
            <a:prstGeom prst="ellipse">
              <a:avLst/>
            </a:prstGeom>
            <a:solidFill>
              <a:srgbClr val="A49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03</a:t>
              </a:r>
              <a:endPara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6" name="Text Placeholder 32">
            <a:extLst>
              <a:ext uri="{FF2B5EF4-FFF2-40B4-BE49-F238E27FC236}">
                <a16:creationId xmlns:a16="http://schemas.microsoft.com/office/drawing/2014/main" id="{B3EC54FD-F7D6-47DF-9938-425097A7C955}"/>
              </a:ext>
            </a:extLst>
          </p:cNvPr>
          <p:cNvSpPr txBox="1">
            <a:spLocks/>
          </p:cNvSpPr>
          <p:nvPr/>
        </p:nvSpPr>
        <p:spPr>
          <a:xfrm>
            <a:off x="5731973" y="3733336"/>
            <a:ext cx="1417757" cy="5107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将总体数据拆分为训练数据和预测数据</a:t>
            </a:r>
          </a:p>
        </p:txBody>
      </p:sp>
      <p:sp>
        <p:nvSpPr>
          <p:cNvPr id="47" name="Text Placeholder 33">
            <a:extLst>
              <a:ext uri="{FF2B5EF4-FFF2-40B4-BE49-F238E27FC236}">
                <a16:creationId xmlns:a16="http://schemas.microsoft.com/office/drawing/2014/main" id="{9E5F8866-9359-4EEA-BF10-0887919D95C2}"/>
              </a:ext>
            </a:extLst>
          </p:cNvPr>
          <p:cNvSpPr txBox="1">
            <a:spLocks/>
          </p:cNvSpPr>
          <p:nvPr/>
        </p:nvSpPr>
        <p:spPr>
          <a:xfrm>
            <a:off x="6015719" y="3507152"/>
            <a:ext cx="1764017" cy="270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600" b="1" dirty="0">
                <a:solidFill>
                  <a:srgbClr val="A491BB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数据拆分</a:t>
            </a:r>
            <a:endParaRPr lang="en-AU" sz="1600" b="1" dirty="0">
              <a:solidFill>
                <a:srgbClr val="A491BB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48" name="Group 2">
            <a:extLst>
              <a:ext uri="{FF2B5EF4-FFF2-40B4-BE49-F238E27FC236}">
                <a16:creationId xmlns:a16="http://schemas.microsoft.com/office/drawing/2014/main" id="{87BE76B6-C427-4C9D-814A-22669C5B74BE}"/>
              </a:ext>
            </a:extLst>
          </p:cNvPr>
          <p:cNvGrpSpPr/>
          <p:nvPr/>
        </p:nvGrpSpPr>
        <p:grpSpPr>
          <a:xfrm>
            <a:off x="4578427" y="2161126"/>
            <a:ext cx="509298" cy="2006994"/>
            <a:chOff x="4048268" y="2732606"/>
            <a:chExt cx="551992" cy="2174827"/>
          </a:xfrm>
        </p:grpSpPr>
        <p:cxnSp>
          <p:nvCxnSpPr>
            <p:cNvPr id="49" name="Straight Connector 152">
              <a:extLst>
                <a:ext uri="{FF2B5EF4-FFF2-40B4-BE49-F238E27FC236}">
                  <a16:creationId xmlns:a16="http://schemas.microsoft.com/office/drawing/2014/main" id="{D14DE487-F8AC-48E4-B194-308378FA544E}"/>
                </a:ext>
              </a:extLst>
            </p:cNvPr>
            <p:cNvCxnSpPr/>
            <p:nvPr/>
          </p:nvCxnSpPr>
          <p:spPr>
            <a:xfrm flipV="1">
              <a:off x="4324265" y="2732606"/>
              <a:ext cx="0" cy="1848567"/>
            </a:xfrm>
            <a:prstGeom prst="line">
              <a:avLst/>
            </a:prstGeom>
            <a:ln>
              <a:solidFill>
                <a:srgbClr val="77A9D3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153">
              <a:extLst>
                <a:ext uri="{FF2B5EF4-FFF2-40B4-BE49-F238E27FC236}">
                  <a16:creationId xmlns:a16="http://schemas.microsoft.com/office/drawing/2014/main" id="{DE26BE12-523D-4DD2-B5AD-68D5004118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8268" y="4355441"/>
              <a:ext cx="551992" cy="551992"/>
            </a:xfrm>
            <a:prstGeom prst="ellipse">
              <a:avLst/>
            </a:prstGeom>
            <a:solidFill>
              <a:srgbClr val="77A9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b="1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02</a:t>
              </a:r>
              <a:endParaRPr lang="en-AU" sz="12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51" name="Text Placeholder 32">
            <a:extLst>
              <a:ext uri="{FF2B5EF4-FFF2-40B4-BE49-F238E27FC236}">
                <a16:creationId xmlns:a16="http://schemas.microsoft.com/office/drawing/2014/main" id="{A9CF98D5-DAA2-43C1-A3D4-B5DD32279605}"/>
              </a:ext>
            </a:extLst>
          </p:cNvPr>
          <p:cNvSpPr txBox="1">
            <a:spLocks/>
          </p:cNvSpPr>
          <p:nvPr/>
        </p:nvSpPr>
        <p:spPr>
          <a:xfrm>
            <a:off x="4241918" y="4475956"/>
            <a:ext cx="1280719" cy="7877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结构化文本数据，同时归一化去除数据量纲</a:t>
            </a:r>
          </a:p>
        </p:txBody>
      </p:sp>
      <p:sp>
        <p:nvSpPr>
          <p:cNvPr id="52" name="Text Placeholder 33">
            <a:extLst>
              <a:ext uri="{FF2B5EF4-FFF2-40B4-BE49-F238E27FC236}">
                <a16:creationId xmlns:a16="http://schemas.microsoft.com/office/drawing/2014/main" id="{55BEFF97-BB56-40CB-9D94-A1C6BAD9109D}"/>
              </a:ext>
            </a:extLst>
          </p:cNvPr>
          <p:cNvSpPr txBox="1">
            <a:spLocks/>
          </p:cNvSpPr>
          <p:nvPr/>
        </p:nvSpPr>
        <p:spPr>
          <a:xfrm>
            <a:off x="4365316" y="4187050"/>
            <a:ext cx="1190971" cy="270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600" b="1" dirty="0">
                <a:solidFill>
                  <a:srgbClr val="A491BB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数据预处理</a:t>
            </a:r>
            <a:endParaRPr lang="en-AU" sz="1600" b="1" dirty="0">
              <a:solidFill>
                <a:srgbClr val="A491BB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53" name="Group 5">
            <a:extLst>
              <a:ext uri="{FF2B5EF4-FFF2-40B4-BE49-F238E27FC236}">
                <a16:creationId xmlns:a16="http://schemas.microsoft.com/office/drawing/2014/main" id="{3DAA6482-D8E2-4CAF-B01C-125F67B96E70}"/>
              </a:ext>
            </a:extLst>
          </p:cNvPr>
          <p:cNvGrpSpPr/>
          <p:nvPr/>
        </p:nvGrpSpPr>
        <p:grpSpPr>
          <a:xfrm>
            <a:off x="7743269" y="2473271"/>
            <a:ext cx="509298" cy="1705912"/>
            <a:chOff x="7602124" y="2732606"/>
            <a:chExt cx="551992" cy="1848567"/>
          </a:xfrm>
        </p:grpSpPr>
        <p:cxnSp>
          <p:nvCxnSpPr>
            <p:cNvPr id="54" name="Straight Connector 157">
              <a:extLst>
                <a:ext uri="{FF2B5EF4-FFF2-40B4-BE49-F238E27FC236}">
                  <a16:creationId xmlns:a16="http://schemas.microsoft.com/office/drawing/2014/main" id="{9D39708C-A066-4B6B-B57C-0900B0BF0D2A}"/>
                </a:ext>
              </a:extLst>
            </p:cNvPr>
            <p:cNvCxnSpPr/>
            <p:nvPr/>
          </p:nvCxnSpPr>
          <p:spPr>
            <a:xfrm flipV="1">
              <a:off x="7816426" y="2732606"/>
              <a:ext cx="0" cy="1848567"/>
            </a:xfrm>
            <a:prstGeom prst="line">
              <a:avLst/>
            </a:prstGeom>
            <a:ln>
              <a:solidFill>
                <a:srgbClr val="77A9D3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158">
              <a:extLst>
                <a:ext uri="{FF2B5EF4-FFF2-40B4-BE49-F238E27FC236}">
                  <a16:creationId xmlns:a16="http://schemas.microsoft.com/office/drawing/2014/main" id="{F9DA6003-48C7-4577-BA1A-86A92D02844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02124" y="4017194"/>
              <a:ext cx="551992" cy="551992"/>
            </a:xfrm>
            <a:prstGeom prst="ellipse">
              <a:avLst/>
            </a:prstGeom>
            <a:solidFill>
              <a:srgbClr val="77A9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AU" sz="1400" b="1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04</a:t>
              </a:r>
              <a:endParaRPr lang="en-AU" sz="1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56" name="Text Placeholder 32">
            <a:extLst>
              <a:ext uri="{FF2B5EF4-FFF2-40B4-BE49-F238E27FC236}">
                <a16:creationId xmlns:a16="http://schemas.microsoft.com/office/drawing/2014/main" id="{F2B32D99-4276-4083-8B33-15F5AD0DA9A1}"/>
              </a:ext>
            </a:extLst>
          </p:cNvPr>
          <p:cNvSpPr txBox="1">
            <a:spLocks/>
          </p:cNvSpPr>
          <p:nvPr/>
        </p:nvSpPr>
        <p:spPr>
          <a:xfrm>
            <a:off x="7218593" y="4505702"/>
            <a:ext cx="1442161" cy="5107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通过逻辑回归算法训练生成离线模型</a:t>
            </a:r>
          </a:p>
        </p:txBody>
      </p:sp>
      <p:sp>
        <p:nvSpPr>
          <p:cNvPr id="57" name="Text Placeholder 33">
            <a:extLst>
              <a:ext uri="{FF2B5EF4-FFF2-40B4-BE49-F238E27FC236}">
                <a16:creationId xmlns:a16="http://schemas.microsoft.com/office/drawing/2014/main" id="{9ADEE36B-BC2C-47A1-91E4-60BF3BBD65A6}"/>
              </a:ext>
            </a:extLst>
          </p:cNvPr>
          <p:cNvSpPr txBox="1">
            <a:spLocks/>
          </p:cNvSpPr>
          <p:nvPr/>
        </p:nvSpPr>
        <p:spPr>
          <a:xfrm>
            <a:off x="7592444" y="4211779"/>
            <a:ext cx="833403" cy="270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600" b="1" dirty="0">
                <a:solidFill>
                  <a:srgbClr val="A491BB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逻辑回归</a:t>
            </a:r>
            <a:endParaRPr lang="en-AU" sz="1600" b="1" dirty="0">
              <a:solidFill>
                <a:srgbClr val="A491BB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58" name="Group 6">
            <a:extLst>
              <a:ext uri="{FF2B5EF4-FFF2-40B4-BE49-F238E27FC236}">
                <a16:creationId xmlns:a16="http://schemas.microsoft.com/office/drawing/2014/main" id="{3A598D5B-24F9-42E0-9B27-3F47D307B804}"/>
              </a:ext>
            </a:extLst>
          </p:cNvPr>
          <p:cNvGrpSpPr/>
          <p:nvPr/>
        </p:nvGrpSpPr>
        <p:grpSpPr>
          <a:xfrm>
            <a:off x="9010209" y="2751081"/>
            <a:ext cx="509298" cy="753648"/>
            <a:chOff x="8747586" y="2732605"/>
            <a:chExt cx="551992" cy="816671"/>
          </a:xfrm>
        </p:grpSpPr>
        <p:cxnSp>
          <p:nvCxnSpPr>
            <p:cNvPr id="59" name="Straight Connector 162">
              <a:extLst>
                <a:ext uri="{FF2B5EF4-FFF2-40B4-BE49-F238E27FC236}">
                  <a16:creationId xmlns:a16="http://schemas.microsoft.com/office/drawing/2014/main" id="{8671D92F-F237-4878-ACE0-CB396F604E6A}"/>
                </a:ext>
              </a:extLst>
            </p:cNvPr>
            <p:cNvCxnSpPr/>
            <p:nvPr/>
          </p:nvCxnSpPr>
          <p:spPr>
            <a:xfrm rot="10800000">
              <a:off x="9023583" y="2732605"/>
              <a:ext cx="0" cy="360191"/>
            </a:xfrm>
            <a:prstGeom prst="line">
              <a:avLst/>
            </a:prstGeom>
            <a:ln>
              <a:solidFill>
                <a:srgbClr val="A491BB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Oval 163">
              <a:extLst>
                <a:ext uri="{FF2B5EF4-FFF2-40B4-BE49-F238E27FC236}">
                  <a16:creationId xmlns:a16="http://schemas.microsoft.com/office/drawing/2014/main" id="{1C15AEBA-5AC0-4BA2-826C-D8DB7F89A7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47586" y="2997284"/>
              <a:ext cx="551992" cy="551992"/>
            </a:xfrm>
            <a:prstGeom prst="ellipse">
              <a:avLst/>
            </a:prstGeom>
            <a:solidFill>
              <a:srgbClr val="A49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00" b="1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05</a:t>
              </a:r>
              <a:endParaRPr lang="en-US" sz="1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61" name="Text Placeholder 32">
            <a:extLst>
              <a:ext uri="{FF2B5EF4-FFF2-40B4-BE49-F238E27FC236}">
                <a16:creationId xmlns:a16="http://schemas.microsoft.com/office/drawing/2014/main" id="{EA8E48FF-0A3E-494D-8414-936A4D8F4E16}"/>
              </a:ext>
            </a:extLst>
          </p:cNvPr>
          <p:cNvSpPr txBox="1">
            <a:spLocks/>
          </p:cNvSpPr>
          <p:nvPr/>
        </p:nvSpPr>
        <p:spPr>
          <a:xfrm>
            <a:off x="8582422" y="3867597"/>
            <a:ext cx="1446918" cy="5107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通过混淆矩阵查看模型预测的准确率</a:t>
            </a:r>
          </a:p>
        </p:txBody>
      </p:sp>
      <p:sp>
        <p:nvSpPr>
          <p:cNvPr id="62" name="Text Placeholder 33">
            <a:extLst>
              <a:ext uri="{FF2B5EF4-FFF2-40B4-BE49-F238E27FC236}">
                <a16:creationId xmlns:a16="http://schemas.microsoft.com/office/drawing/2014/main" id="{F7C79234-E575-44A4-8DF5-95F7C354B032}"/>
              </a:ext>
            </a:extLst>
          </p:cNvPr>
          <p:cNvSpPr txBox="1">
            <a:spLocks/>
          </p:cNvSpPr>
          <p:nvPr/>
        </p:nvSpPr>
        <p:spPr>
          <a:xfrm>
            <a:off x="8664348" y="3507174"/>
            <a:ext cx="1446918" cy="270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600" b="1" dirty="0">
                <a:solidFill>
                  <a:srgbClr val="A491BB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结果分析评估</a:t>
            </a:r>
            <a:endParaRPr lang="en-US" altLang="zh-CN" sz="1600" b="1" dirty="0">
              <a:solidFill>
                <a:srgbClr val="A491BB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58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6" grpId="0"/>
      <p:bldP spid="47" grpId="0"/>
      <p:bldP spid="51" grpId="0"/>
      <p:bldP spid="52" grpId="0"/>
      <p:bldP spid="56" grpId="0"/>
      <p:bldP spid="57" grpId="0"/>
      <p:bldP spid="61" grpId="0"/>
      <p:bldP spid="6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6587809" y="1988328"/>
            <a:ext cx="3949700" cy="0"/>
          </a:xfrm>
          <a:prstGeom prst="line">
            <a:avLst/>
          </a:prstGeom>
          <a:noFill/>
          <a:ln w="12700">
            <a:solidFill>
              <a:srgbClr val="53585F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9051" tIns="19051" rIns="19051" bIns="19051" anchor="ctr"/>
          <a:lstStyle/>
          <a:p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757054" y="702515"/>
            <a:ext cx="5147796" cy="470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400" b="1" dirty="0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智小研的技术创新</a:t>
            </a:r>
            <a:r>
              <a:rPr kumimoji="1" lang="en-US" altLang="zh-CN" sz="2400" b="1" dirty="0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——</a:t>
            </a:r>
            <a:r>
              <a:rPr kumimoji="1" lang="zh-CN" altLang="en-US" sz="2400" b="1" dirty="0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数据模型分析</a:t>
            </a: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5609769" y="1553153"/>
            <a:ext cx="4361378" cy="413609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我们的上线率如何计算？</a:t>
            </a:r>
            <a:endParaRPr lang="en-AU" altLang="zh-CN" sz="18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6457454" y="2101369"/>
            <a:ext cx="4361378" cy="3137945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      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首先我们要知道考研的题目虽然不是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ntinghei SC Demibold" charset="-122"/>
              <a:sym typeface="时尚中黑简体" charset="0"/>
            </a:endParaRPr>
          </a:p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一致的，但是考试内容却都是考研大纲所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ntinghei SC Demibold" charset="-122"/>
              <a:sym typeface="时尚中黑简体" charset="0"/>
            </a:endParaRPr>
          </a:p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规定，并且这些内容都是在平时的课堂中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ntinghei SC Demibold" charset="-122"/>
              <a:sym typeface="时尚中黑简体" charset="0"/>
            </a:endParaRPr>
          </a:p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出现过的，也就是说我们可以以同学的各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ntinghei SC Demibold" charset="-122"/>
              <a:sym typeface="时尚中黑简体" charset="0"/>
            </a:endParaRPr>
          </a:p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专业课的期末成绩作为预测值，同时将同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ntinghei SC Demibold" charset="-122"/>
              <a:sym typeface="时尚中黑简体" charset="0"/>
            </a:endParaRPr>
          </a:p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院校历届考研学生上线情况和期末成绩作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ntinghei SC Demibold" charset="-122"/>
              <a:sym typeface="时尚中黑简体" charset="0"/>
            </a:endParaRPr>
          </a:p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为训练集，创建并训练逻辑回归模型，最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ntinghei SC Demibold" charset="-122"/>
              <a:sym typeface="时尚中黑简体" charset="0"/>
            </a:endParaRPr>
          </a:p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后将预测值及参数带入回归方程即可得出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ntinghei SC Demibold" charset="-122"/>
              <a:sym typeface="时尚中黑简体" charset="0"/>
            </a:endParaRPr>
          </a:p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该同学预测上线概率。</a:t>
            </a:r>
            <a:endParaRPr lang="en-US" altLang="zh-CN" sz="16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D2B4065-7364-481E-B321-AAA5397FF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076" y="1587584"/>
            <a:ext cx="4630390" cy="4567901"/>
          </a:xfrm>
          <a:prstGeom prst="rect">
            <a:avLst/>
          </a:prstGeom>
        </p:spPr>
      </p:pic>
      <p:sp>
        <p:nvSpPr>
          <p:cNvPr id="19" name="Text Placeholder 32">
            <a:extLst>
              <a:ext uri="{FF2B5EF4-FFF2-40B4-BE49-F238E27FC236}">
                <a16:creationId xmlns:a16="http://schemas.microsoft.com/office/drawing/2014/main" id="{973F3EC3-39DA-4F7D-920A-41287189A55F}"/>
              </a:ext>
            </a:extLst>
          </p:cNvPr>
          <p:cNvSpPr txBox="1">
            <a:spLocks/>
          </p:cNvSpPr>
          <p:nvPr/>
        </p:nvSpPr>
        <p:spPr>
          <a:xfrm>
            <a:off x="1430396" y="1715625"/>
            <a:ext cx="1296144" cy="272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模型训练流程图</a:t>
            </a:r>
          </a:p>
        </p:txBody>
      </p:sp>
    </p:spTree>
    <p:extLst>
      <p:ext uri="{BB962C8B-B14F-4D97-AF65-F5344CB8AC3E}">
        <p14:creationId xmlns:p14="http://schemas.microsoft.com/office/powerpoint/2010/main" val="124136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6" name="Group 185"/>
          <p:cNvGrpSpPr/>
          <p:nvPr/>
        </p:nvGrpSpPr>
        <p:grpSpPr>
          <a:xfrm>
            <a:off x="3528563" y="2265364"/>
            <a:ext cx="2123012" cy="4598987"/>
            <a:chOff x="1608138" y="2265363"/>
            <a:chExt cx="2047875" cy="4598987"/>
          </a:xfrm>
        </p:grpSpPr>
        <p:sp>
          <p:nvSpPr>
            <p:cNvPr id="17" name="Freeform 4"/>
            <p:cNvSpPr>
              <a:spLocks/>
            </p:cNvSpPr>
            <p:nvPr/>
          </p:nvSpPr>
          <p:spPr bwMode="auto">
            <a:xfrm>
              <a:off x="1608138" y="3730625"/>
              <a:ext cx="1965325" cy="2233613"/>
            </a:xfrm>
            <a:custGeom>
              <a:avLst/>
              <a:gdLst/>
              <a:ahLst/>
              <a:cxnLst>
                <a:cxn ang="0">
                  <a:pos x="856" y="146"/>
                </a:cxn>
                <a:cxn ang="0">
                  <a:pos x="754" y="166"/>
                </a:cxn>
                <a:cxn ang="0">
                  <a:pos x="699" y="249"/>
                </a:cxn>
                <a:cxn ang="0">
                  <a:pos x="162" y="251"/>
                </a:cxn>
                <a:cxn ang="0">
                  <a:pos x="150" y="122"/>
                </a:cxn>
                <a:cxn ang="0">
                  <a:pos x="0" y="0"/>
                </a:cxn>
                <a:cxn ang="0">
                  <a:pos x="55" y="609"/>
                </a:cxn>
                <a:cxn ang="0">
                  <a:pos x="101" y="686"/>
                </a:cxn>
                <a:cxn ang="0">
                  <a:pos x="102" y="1020"/>
                </a:cxn>
                <a:cxn ang="0">
                  <a:pos x="508" y="1019"/>
                </a:cxn>
                <a:cxn ang="0">
                  <a:pos x="508" y="807"/>
                </a:cxn>
                <a:cxn ang="0">
                  <a:pos x="876" y="248"/>
                </a:cxn>
                <a:cxn ang="0">
                  <a:pos x="856" y="146"/>
                </a:cxn>
              </a:cxnLst>
              <a:rect l="0" t="0" r="r" b="b"/>
              <a:pathLst>
                <a:path w="898" h="1020">
                  <a:moveTo>
                    <a:pt x="856" y="146"/>
                  </a:moveTo>
                  <a:cubicBezTo>
                    <a:pt x="822" y="124"/>
                    <a:pt x="776" y="132"/>
                    <a:pt x="754" y="166"/>
                  </a:cubicBezTo>
                  <a:cubicBezTo>
                    <a:pt x="699" y="249"/>
                    <a:pt x="699" y="249"/>
                    <a:pt x="699" y="249"/>
                  </a:cubicBezTo>
                  <a:cubicBezTo>
                    <a:pt x="162" y="251"/>
                    <a:pt x="162" y="251"/>
                    <a:pt x="162" y="251"/>
                  </a:cubicBezTo>
                  <a:cubicBezTo>
                    <a:pt x="150" y="122"/>
                    <a:pt x="150" y="122"/>
                    <a:pt x="150" y="122"/>
                  </a:cubicBezTo>
                  <a:cubicBezTo>
                    <a:pt x="140" y="15"/>
                    <a:pt x="67" y="0"/>
                    <a:pt x="0" y="0"/>
                  </a:cubicBezTo>
                  <a:cubicBezTo>
                    <a:pt x="55" y="609"/>
                    <a:pt x="55" y="609"/>
                    <a:pt x="55" y="609"/>
                  </a:cubicBezTo>
                  <a:cubicBezTo>
                    <a:pt x="58" y="641"/>
                    <a:pt x="76" y="669"/>
                    <a:pt x="101" y="686"/>
                  </a:cubicBezTo>
                  <a:cubicBezTo>
                    <a:pt x="102" y="1020"/>
                    <a:pt x="102" y="1020"/>
                    <a:pt x="102" y="1020"/>
                  </a:cubicBezTo>
                  <a:cubicBezTo>
                    <a:pt x="508" y="1019"/>
                    <a:pt x="508" y="1019"/>
                    <a:pt x="508" y="1019"/>
                  </a:cubicBezTo>
                  <a:cubicBezTo>
                    <a:pt x="508" y="807"/>
                    <a:pt x="508" y="807"/>
                    <a:pt x="508" y="807"/>
                  </a:cubicBezTo>
                  <a:cubicBezTo>
                    <a:pt x="876" y="248"/>
                    <a:pt x="876" y="248"/>
                    <a:pt x="876" y="248"/>
                  </a:cubicBezTo>
                  <a:cubicBezTo>
                    <a:pt x="898" y="215"/>
                    <a:pt x="889" y="169"/>
                    <a:pt x="856" y="146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5"/>
            <p:cNvSpPr>
              <a:spLocks/>
            </p:cNvSpPr>
            <p:nvPr/>
          </p:nvSpPr>
          <p:spPr bwMode="auto">
            <a:xfrm>
              <a:off x="2528888" y="3492500"/>
              <a:ext cx="958850" cy="1273175"/>
            </a:xfrm>
            <a:custGeom>
              <a:avLst/>
              <a:gdLst/>
              <a:ahLst/>
              <a:cxnLst>
                <a:cxn ang="0">
                  <a:pos x="396" y="22"/>
                </a:cxn>
                <a:cxn ang="0">
                  <a:pos x="396" y="22"/>
                </a:cxn>
                <a:cxn ang="0">
                  <a:pos x="415" y="124"/>
                </a:cxn>
                <a:cxn ang="0">
                  <a:pos x="128" y="549"/>
                </a:cxn>
                <a:cxn ang="0">
                  <a:pos x="39" y="465"/>
                </a:cxn>
                <a:cxn ang="0">
                  <a:pos x="34" y="465"/>
                </a:cxn>
                <a:cxn ang="0">
                  <a:pos x="28" y="418"/>
                </a:cxn>
                <a:cxn ang="0">
                  <a:pos x="294" y="42"/>
                </a:cxn>
                <a:cxn ang="0">
                  <a:pos x="396" y="22"/>
                </a:cxn>
              </a:cxnLst>
              <a:rect l="0" t="0" r="r" b="b"/>
              <a:pathLst>
                <a:path w="438" h="582">
                  <a:moveTo>
                    <a:pt x="396" y="22"/>
                  </a:moveTo>
                  <a:cubicBezTo>
                    <a:pt x="396" y="22"/>
                    <a:pt x="396" y="22"/>
                    <a:pt x="396" y="22"/>
                  </a:cubicBezTo>
                  <a:cubicBezTo>
                    <a:pt x="429" y="45"/>
                    <a:pt x="438" y="91"/>
                    <a:pt x="415" y="124"/>
                  </a:cubicBezTo>
                  <a:cubicBezTo>
                    <a:pt x="128" y="549"/>
                    <a:pt x="128" y="549"/>
                    <a:pt x="128" y="549"/>
                  </a:cubicBezTo>
                  <a:cubicBezTo>
                    <a:pt x="106" y="582"/>
                    <a:pt x="73" y="488"/>
                    <a:pt x="39" y="465"/>
                  </a:cubicBezTo>
                  <a:cubicBezTo>
                    <a:pt x="34" y="465"/>
                    <a:pt x="34" y="465"/>
                    <a:pt x="34" y="465"/>
                  </a:cubicBezTo>
                  <a:cubicBezTo>
                    <a:pt x="0" y="443"/>
                    <a:pt x="6" y="451"/>
                    <a:pt x="28" y="418"/>
                  </a:cubicBezTo>
                  <a:cubicBezTo>
                    <a:pt x="294" y="42"/>
                    <a:pt x="294" y="42"/>
                    <a:pt x="294" y="42"/>
                  </a:cubicBezTo>
                  <a:cubicBezTo>
                    <a:pt x="316" y="8"/>
                    <a:pt x="362" y="0"/>
                    <a:pt x="396" y="22"/>
                  </a:cubicBezTo>
                </a:path>
              </a:pathLst>
            </a:custGeom>
            <a:solidFill>
              <a:srgbClr val="F2A16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2711450" y="3903663"/>
              <a:ext cx="935038" cy="1035050"/>
            </a:xfrm>
            <a:custGeom>
              <a:avLst/>
              <a:gdLst/>
              <a:ahLst/>
              <a:cxnLst>
                <a:cxn ang="0">
                  <a:pos x="390" y="23"/>
                </a:cxn>
                <a:cxn ang="0">
                  <a:pos x="390" y="23"/>
                </a:cxn>
                <a:cxn ang="0">
                  <a:pos x="406" y="115"/>
                </a:cxn>
                <a:cxn ang="0">
                  <a:pos x="195" y="439"/>
                </a:cxn>
                <a:cxn ang="0">
                  <a:pos x="23" y="418"/>
                </a:cxn>
                <a:cxn ang="0">
                  <a:pos x="288" y="42"/>
                </a:cxn>
                <a:cxn ang="0">
                  <a:pos x="390" y="23"/>
                </a:cxn>
              </a:cxnLst>
              <a:rect l="0" t="0" r="r" b="b"/>
              <a:pathLst>
                <a:path w="428" h="473">
                  <a:moveTo>
                    <a:pt x="390" y="23"/>
                  </a:moveTo>
                  <a:cubicBezTo>
                    <a:pt x="390" y="23"/>
                    <a:pt x="390" y="23"/>
                    <a:pt x="390" y="23"/>
                  </a:cubicBezTo>
                  <a:cubicBezTo>
                    <a:pt x="424" y="45"/>
                    <a:pt x="428" y="82"/>
                    <a:pt x="406" y="115"/>
                  </a:cubicBezTo>
                  <a:cubicBezTo>
                    <a:pt x="195" y="439"/>
                    <a:pt x="195" y="439"/>
                    <a:pt x="195" y="439"/>
                  </a:cubicBezTo>
                  <a:cubicBezTo>
                    <a:pt x="173" y="473"/>
                    <a:pt x="0" y="452"/>
                    <a:pt x="23" y="418"/>
                  </a:cubicBezTo>
                  <a:cubicBezTo>
                    <a:pt x="288" y="42"/>
                    <a:pt x="288" y="42"/>
                    <a:pt x="288" y="42"/>
                  </a:cubicBezTo>
                  <a:cubicBezTo>
                    <a:pt x="311" y="9"/>
                    <a:pt x="357" y="0"/>
                    <a:pt x="390" y="23"/>
                  </a:cubicBezTo>
                </a:path>
              </a:pathLst>
            </a:custGeom>
            <a:solidFill>
              <a:srgbClr val="F2A16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2247900" y="2847975"/>
              <a:ext cx="1219200" cy="1666875"/>
            </a:xfrm>
            <a:custGeom>
              <a:avLst/>
              <a:gdLst/>
              <a:ahLst/>
              <a:cxnLst>
                <a:cxn ang="0">
                  <a:pos x="516" y="23"/>
                </a:cxn>
                <a:cxn ang="0">
                  <a:pos x="516" y="23"/>
                </a:cxn>
                <a:cxn ang="0">
                  <a:pos x="536" y="125"/>
                </a:cxn>
                <a:cxn ang="0">
                  <a:pos x="144" y="718"/>
                </a:cxn>
                <a:cxn ang="0">
                  <a:pos x="42" y="738"/>
                </a:cxn>
                <a:cxn ang="0">
                  <a:pos x="23" y="636"/>
                </a:cxn>
                <a:cxn ang="0">
                  <a:pos x="414" y="43"/>
                </a:cxn>
                <a:cxn ang="0">
                  <a:pos x="516" y="23"/>
                </a:cxn>
              </a:cxnLst>
              <a:rect l="0" t="0" r="r" b="b"/>
              <a:pathLst>
                <a:path w="558" h="761">
                  <a:moveTo>
                    <a:pt x="516" y="23"/>
                  </a:moveTo>
                  <a:cubicBezTo>
                    <a:pt x="516" y="23"/>
                    <a:pt x="516" y="23"/>
                    <a:pt x="516" y="23"/>
                  </a:cubicBezTo>
                  <a:cubicBezTo>
                    <a:pt x="550" y="46"/>
                    <a:pt x="558" y="91"/>
                    <a:pt x="536" y="125"/>
                  </a:cubicBezTo>
                  <a:cubicBezTo>
                    <a:pt x="144" y="718"/>
                    <a:pt x="144" y="718"/>
                    <a:pt x="144" y="718"/>
                  </a:cubicBezTo>
                  <a:cubicBezTo>
                    <a:pt x="122" y="752"/>
                    <a:pt x="76" y="761"/>
                    <a:pt x="42" y="738"/>
                  </a:cubicBezTo>
                  <a:cubicBezTo>
                    <a:pt x="9" y="715"/>
                    <a:pt x="0" y="670"/>
                    <a:pt x="23" y="636"/>
                  </a:cubicBezTo>
                  <a:cubicBezTo>
                    <a:pt x="414" y="43"/>
                    <a:pt x="414" y="43"/>
                    <a:pt x="414" y="43"/>
                  </a:cubicBezTo>
                  <a:cubicBezTo>
                    <a:pt x="436" y="9"/>
                    <a:pt x="483" y="0"/>
                    <a:pt x="516" y="23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1906588" y="2265363"/>
              <a:ext cx="1360488" cy="2673350"/>
            </a:xfrm>
            <a:custGeom>
              <a:avLst/>
              <a:gdLst/>
              <a:ahLst/>
              <a:cxnLst>
                <a:cxn ang="0">
                  <a:pos x="128" y="1"/>
                </a:cxn>
                <a:cxn ang="0">
                  <a:pos x="491" y="0"/>
                </a:cxn>
                <a:cxn ang="0">
                  <a:pos x="619" y="127"/>
                </a:cxn>
                <a:cxn ang="0">
                  <a:pos x="622" y="1092"/>
                </a:cxn>
                <a:cxn ang="0">
                  <a:pos x="495" y="1220"/>
                </a:cxn>
                <a:cxn ang="0">
                  <a:pos x="132" y="1221"/>
                </a:cxn>
                <a:cxn ang="0">
                  <a:pos x="3" y="1094"/>
                </a:cxn>
                <a:cxn ang="0">
                  <a:pos x="0" y="129"/>
                </a:cxn>
                <a:cxn ang="0">
                  <a:pos x="128" y="1"/>
                </a:cxn>
              </a:cxnLst>
              <a:rect l="0" t="0" r="r" b="b"/>
              <a:pathLst>
                <a:path w="622" h="1221">
                  <a:moveTo>
                    <a:pt x="128" y="1"/>
                  </a:moveTo>
                  <a:cubicBezTo>
                    <a:pt x="491" y="0"/>
                    <a:pt x="491" y="0"/>
                    <a:pt x="491" y="0"/>
                  </a:cubicBezTo>
                  <a:cubicBezTo>
                    <a:pt x="561" y="0"/>
                    <a:pt x="619" y="57"/>
                    <a:pt x="619" y="127"/>
                  </a:cubicBezTo>
                  <a:cubicBezTo>
                    <a:pt x="622" y="1092"/>
                    <a:pt x="622" y="1092"/>
                    <a:pt x="622" y="1092"/>
                  </a:cubicBezTo>
                  <a:cubicBezTo>
                    <a:pt x="622" y="1162"/>
                    <a:pt x="565" y="1220"/>
                    <a:pt x="495" y="1220"/>
                  </a:cubicBezTo>
                  <a:cubicBezTo>
                    <a:pt x="132" y="1221"/>
                    <a:pt x="132" y="1221"/>
                    <a:pt x="132" y="1221"/>
                  </a:cubicBezTo>
                  <a:cubicBezTo>
                    <a:pt x="61" y="1221"/>
                    <a:pt x="3" y="1164"/>
                    <a:pt x="3" y="1094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59"/>
                    <a:pt x="57" y="1"/>
                    <a:pt x="128" y="1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2025650" y="2489200"/>
              <a:ext cx="1122363" cy="2205038"/>
            </a:xfrm>
            <a:custGeom>
              <a:avLst/>
              <a:gdLst/>
              <a:ahLst/>
              <a:cxnLst>
                <a:cxn ang="0">
                  <a:pos x="1" y="1"/>
                </a:cxn>
                <a:cxn ang="0">
                  <a:pos x="508" y="0"/>
                </a:cxn>
                <a:cxn ang="0">
                  <a:pos x="510" y="2"/>
                </a:cxn>
                <a:cxn ang="0">
                  <a:pos x="513" y="1003"/>
                </a:cxn>
                <a:cxn ang="0">
                  <a:pos x="511" y="1005"/>
                </a:cxn>
                <a:cxn ang="0">
                  <a:pos x="5" y="1007"/>
                </a:cxn>
                <a:cxn ang="0">
                  <a:pos x="3" y="1005"/>
                </a:cxn>
                <a:cxn ang="0">
                  <a:pos x="0" y="3"/>
                </a:cxn>
                <a:cxn ang="0">
                  <a:pos x="1" y="1"/>
                </a:cxn>
              </a:cxnLst>
              <a:rect l="0" t="0" r="r" b="b"/>
              <a:pathLst>
                <a:path w="513" h="1007">
                  <a:moveTo>
                    <a:pt x="1" y="1"/>
                  </a:moveTo>
                  <a:cubicBezTo>
                    <a:pt x="508" y="0"/>
                    <a:pt x="508" y="0"/>
                    <a:pt x="508" y="0"/>
                  </a:cubicBezTo>
                  <a:cubicBezTo>
                    <a:pt x="509" y="0"/>
                    <a:pt x="510" y="1"/>
                    <a:pt x="510" y="2"/>
                  </a:cubicBezTo>
                  <a:cubicBezTo>
                    <a:pt x="513" y="1003"/>
                    <a:pt x="513" y="1003"/>
                    <a:pt x="513" y="1003"/>
                  </a:cubicBezTo>
                  <a:cubicBezTo>
                    <a:pt x="513" y="1004"/>
                    <a:pt x="512" y="1005"/>
                    <a:pt x="511" y="1005"/>
                  </a:cubicBezTo>
                  <a:cubicBezTo>
                    <a:pt x="5" y="1007"/>
                    <a:pt x="5" y="1007"/>
                    <a:pt x="5" y="1007"/>
                  </a:cubicBezTo>
                  <a:cubicBezTo>
                    <a:pt x="4" y="1007"/>
                    <a:pt x="3" y="1006"/>
                    <a:pt x="3" y="100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</a:path>
              </a:pathLst>
            </a:custGeom>
            <a:solidFill>
              <a:srgbClr val="F2F1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auto">
            <a:xfrm>
              <a:off x="3124200" y="3876675"/>
              <a:ext cx="531813" cy="614363"/>
            </a:xfrm>
            <a:custGeom>
              <a:avLst/>
              <a:gdLst/>
              <a:ahLst/>
              <a:cxnLst>
                <a:cxn ang="0">
                  <a:pos x="201" y="22"/>
                </a:cxn>
                <a:cxn ang="0">
                  <a:pos x="201" y="22"/>
                </a:cxn>
                <a:cxn ang="0">
                  <a:pos x="221" y="124"/>
                </a:cxn>
                <a:cxn ang="0">
                  <a:pos x="144" y="238"/>
                </a:cxn>
                <a:cxn ang="0">
                  <a:pos x="42" y="258"/>
                </a:cxn>
                <a:cxn ang="0">
                  <a:pos x="23" y="156"/>
                </a:cxn>
                <a:cxn ang="0">
                  <a:pos x="99" y="42"/>
                </a:cxn>
                <a:cxn ang="0">
                  <a:pos x="201" y="22"/>
                </a:cxn>
              </a:cxnLst>
              <a:rect l="0" t="0" r="r" b="b"/>
              <a:pathLst>
                <a:path w="243" h="280">
                  <a:moveTo>
                    <a:pt x="201" y="22"/>
                  </a:moveTo>
                  <a:cubicBezTo>
                    <a:pt x="201" y="22"/>
                    <a:pt x="201" y="22"/>
                    <a:pt x="201" y="22"/>
                  </a:cubicBezTo>
                  <a:cubicBezTo>
                    <a:pt x="235" y="45"/>
                    <a:pt x="243" y="91"/>
                    <a:pt x="221" y="124"/>
                  </a:cubicBezTo>
                  <a:cubicBezTo>
                    <a:pt x="144" y="238"/>
                    <a:pt x="144" y="238"/>
                    <a:pt x="144" y="238"/>
                  </a:cubicBezTo>
                  <a:cubicBezTo>
                    <a:pt x="122" y="272"/>
                    <a:pt x="76" y="280"/>
                    <a:pt x="42" y="258"/>
                  </a:cubicBezTo>
                  <a:cubicBezTo>
                    <a:pt x="9" y="235"/>
                    <a:pt x="0" y="189"/>
                    <a:pt x="23" y="156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122" y="9"/>
                    <a:pt x="168" y="0"/>
                    <a:pt x="201" y="22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4" name="Freeform 11"/>
            <p:cNvSpPr>
              <a:spLocks/>
            </p:cNvSpPr>
            <p:nvPr/>
          </p:nvSpPr>
          <p:spPr bwMode="auto">
            <a:xfrm>
              <a:off x="3076575" y="3349625"/>
              <a:ext cx="506413" cy="577850"/>
            </a:xfrm>
            <a:custGeom>
              <a:avLst/>
              <a:gdLst/>
              <a:ahLst/>
              <a:cxnLst>
                <a:cxn ang="0">
                  <a:pos x="189" y="22"/>
                </a:cxn>
                <a:cxn ang="0">
                  <a:pos x="189" y="22"/>
                </a:cxn>
                <a:cxn ang="0">
                  <a:pos x="209" y="124"/>
                </a:cxn>
                <a:cxn ang="0">
                  <a:pos x="144" y="221"/>
                </a:cxn>
                <a:cxn ang="0">
                  <a:pos x="42" y="241"/>
                </a:cxn>
                <a:cxn ang="0">
                  <a:pos x="22" y="139"/>
                </a:cxn>
                <a:cxn ang="0">
                  <a:pos x="87" y="42"/>
                </a:cxn>
                <a:cxn ang="0">
                  <a:pos x="189" y="22"/>
                </a:cxn>
              </a:cxnLst>
              <a:rect l="0" t="0" r="r" b="b"/>
              <a:pathLst>
                <a:path w="232" h="264">
                  <a:moveTo>
                    <a:pt x="189" y="22"/>
                  </a:moveTo>
                  <a:cubicBezTo>
                    <a:pt x="189" y="22"/>
                    <a:pt x="189" y="22"/>
                    <a:pt x="189" y="22"/>
                  </a:cubicBezTo>
                  <a:cubicBezTo>
                    <a:pt x="223" y="45"/>
                    <a:pt x="232" y="91"/>
                    <a:pt x="209" y="124"/>
                  </a:cubicBezTo>
                  <a:cubicBezTo>
                    <a:pt x="144" y="221"/>
                    <a:pt x="144" y="221"/>
                    <a:pt x="144" y="221"/>
                  </a:cubicBezTo>
                  <a:cubicBezTo>
                    <a:pt x="121" y="255"/>
                    <a:pt x="75" y="264"/>
                    <a:pt x="42" y="241"/>
                  </a:cubicBezTo>
                  <a:cubicBezTo>
                    <a:pt x="8" y="218"/>
                    <a:pt x="0" y="172"/>
                    <a:pt x="22" y="139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110" y="9"/>
                    <a:pt x="156" y="0"/>
                    <a:pt x="189" y="22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5" name="Freeform 12"/>
            <p:cNvSpPr>
              <a:spLocks/>
            </p:cNvSpPr>
            <p:nvPr/>
          </p:nvSpPr>
          <p:spPr bwMode="auto">
            <a:xfrm>
              <a:off x="1712913" y="5694363"/>
              <a:ext cx="1125538" cy="571500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707" y="0"/>
                </a:cxn>
                <a:cxn ang="0">
                  <a:pos x="709" y="359"/>
                </a:cxn>
                <a:cxn ang="0">
                  <a:pos x="2" y="360"/>
                </a:cxn>
                <a:cxn ang="0">
                  <a:pos x="0" y="3"/>
                </a:cxn>
              </a:cxnLst>
              <a:rect l="0" t="0" r="r" b="b"/>
              <a:pathLst>
                <a:path w="709" h="360">
                  <a:moveTo>
                    <a:pt x="0" y="3"/>
                  </a:moveTo>
                  <a:lnTo>
                    <a:pt x="707" y="0"/>
                  </a:lnTo>
                  <a:lnTo>
                    <a:pt x="709" y="359"/>
                  </a:lnTo>
                  <a:lnTo>
                    <a:pt x="2" y="36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B3CC5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6" name="Freeform 13"/>
            <p:cNvSpPr>
              <a:spLocks/>
            </p:cNvSpPr>
            <p:nvPr/>
          </p:nvSpPr>
          <p:spPr bwMode="auto">
            <a:xfrm>
              <a:off x="1643063" y="6264275"/>
              <a:ext cx="1282700" cy="6000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7" y="378"/>
                </a:cxn>
                <a:cxn ang="0">
                  <a:pos x="808" y="378"/>
                </a:cxn>
                <a:cxn ang="0">
                  <a:pos x="798" y="0"/>
                </a:cxn>
                <a:cxn ang="0">
                  <a:pos x="0" y="1"/>
                </a:cxn>
              </a:cxnLst>
              <a:rect l="0" t="0" r="r" b="b"/>
              <a:pathLst>
                <a:path w="808" h="378">
                  <a:moveTo>
                    <a:pt x="0" y="1"/>
                  </a:moveTo>
                  <a:lnTo>
                    <a:pt x="7" y="378"/>
                  </a:lnTo>
                  <a:lnTo>
                    <a:pt x="808" y="378"/>
                  </a:lnTo>
                  <a:lnTo>
                    <a:pt x="798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B5A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7" name="Freeform 14"/>
            <p:cNvSpPr>
              <a:spLocks/>
            </p:cNvSpPr>
            <p:nvPr/>
          </p:nvSpPr>
          <p:spPr bwMode="auto">
            <a:xfrm>
              <a:off x="2278063" y="6264275"/>
              <a:ext cx="647700" cy="6000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7" y="378"/>
                </a:cxn>
                <a:cxn ang="0">
                  <a:pos x="408" y="378"/>
                </a:cxn>
                <a:cxn ang="0">
                  <a:pos x="398" y="0"/>
                </a:cxn>
                <a:cxn ang="0">
                  <a:pos x="0" y="1"/>
                </a:cxn>
              </a:cxnLst>
              <a:rect l="0" t="0" r="r" b="b"/>
              <a:pathLst>
                <a:path w="408" h="378">
                  <a:moveTo>
                    <a:pt x="0" y="1"/>
                  </a:moveTo>
                  <a:lnTo>
                    <a:pt x="7" y="378"/>
                  </a:lnTo>
                  <a:lnTo>
                    <a:pt x="408" y="378"/>
                  </a:lnTo>
                  <a:lnTo>
                    <a:pt x="398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A99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8" name="Rectangle 125"/>
            <p:cNvSpPr>
              <a:spLocks noChangeArrowheads="1"/>
            </p:cNvSpPr>
            <p:nvPr/>
          </p:nvSpPr>
          <p:spPr bwMode="auto">
            <a:xfrm>
              <a:off x="2271713" y="3925888"/>
              <a:ext cx="633413" cy="64611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9" name="Rectangle 171"/>
            <p:cNvSpPr>
              <a:spLocks noChangeArrowheads="1"/>
            </p:cNvSpPr>
            <p:nvPr/>
          </p:nvSpPr>
          <p:spPr bwMode="auto">
            <a:xfrm>
              <a:off x="2371725" y="4197350"/>
              <a:ext cx="125413" cy="103188"/>
            </a:xfrm>
            <a:prstGeom prst="rect">
              <a:avLst/>
            </a:prstGeom>
            <a:solidFill>
              <a:srgbClr val="EDB21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0" name="Freeform 172"/>
            <p:cNvSpPr>
              <a:spLocks noEditPoints="1"/>
            </p:cNvSpPr>
            <p:nvPr/>
          </p:nvSpPr>
          <p:spPr bwMode="auto">
            <a:xfrm>
              <a:off x="2540000" y="4229100"/>
              <a:ext cx="266700" cy="57150"/>
            </a:xfrm>
            <a:custGeom>
              <a:avLst/>
              <a:gdLst/>
              <a:ahLst/>
              <a:cxnLst>
                <a:cxn ang="0">
                  <a:pos x="119" y="17"/>
                </a:cxn>
                <a:cxn ang="0">
                  <a:pos x="113" y="17"/>
                </a:cxn>
                <a:cxn ang="0">
                  <a:pos x="113" y="9"/>
                </a:cxn>
                <a:cxn ang="0">
                  <a:pos x="119" y="9"/>
                </a:cxn>
                <a:cxn ang="0">
                  <a:pos x="122" y="13"/>
                </a:cxn>
                <a:cxn ang="0">
                  <a:pos x="116" y="6"/>
                </a:cxn>
                <a:cxn ang="0">
                  <a:pos x="110" y="13"/>
                </a:cxn>
                <a:cxn ang="0">
                  <a:pos x="116" y="20"/>
                </a:cxn>
                <a:cxn ang="0">
                  <a:pos x="122" y="13"/>
                </a:cxn>
                <a:cxn ang="0">
                  <a:pos x="101" y="18"/>
                </a:cxn>
                <a:cxn ang="0">
                  <a:pos x="101" y="8"/>
                </a:cxn>
                <a:cxn ang="0">
                  <a:pos x="106" y="20"/>
                </a:cxn>
                <a:cxn ang="0">
                  <a:pos x="104" y="6"/>
                </a:cxn>
                <a:cxn ang="0">
                  <a:pos x="100" y="6"/>
                </a:cxn>
                <a:cxn ang="0">
                  <a:pos x="95" y="13"/>
                </a:cxn>
                <a:cxn ang="0">
                  <a:pos x="100" y="20"/>
                </a:cxn>
                <a:cxn ang="0">
                  <a:pos x="104" y="20"/>
                </a:cxn>
                <a:cxn ang="0">
                  <a:pos x="97" y="23"/>
                </a:cxn>
                <a:cxn ang="0">
                  <a:pos x="100" y="26"/>
                </a:cxn>
                <a:cxn ang="0">
                  <a:pos x="89" y="13"/>
                </a:cxn>
                <a:cxn ang="0">
                  <a:pos x="86" y="18"/>
                </a:cxn>
                <a:cxn ang="0">
                  <a:pos x="82" y="13"/>
                </a:cxn>
                <a:cxn ang="0">
                  <a:pos x="86" y="8"/>
                </a:cxn>
                <a:cxn ang="0">
                  <a:pos x="89" y="13"/>
                </a:cxn>
                <a:cxn ang="0">
                  <a:pos x="90" y="8"/>
                </a:cxn>
                <a:cxn ang="0">
                  <a:pos x="82" y="8"/>
                </a:cxn>
                <a:cxn ang="0">
                  <a:pos x="82" y="19"/>
                </a:cxn>
                <a:cxn ang="0">
                  <a:pos x="90" y="19"/>
                </a:cxn>
                <a:cxn ang="0">
                  <a:pos x="77" y="20"/>
                </a:cxn>
                <a:cxn ang="0">
                  <a:pos x="67" y="18"/>
                </a:cxn>
                <a:cxn ang="0">
                  <a:pos x="65" y="0"/>
                </a:cxn>
                <a:cxn ang="0">
                  <a:pos x="77" y="20"/>
                </a:cxn>
                <a:cxn ang="0">
                  <a:pos x="52" y="6"/>
                </a:cxn>
                <a:cxn ang="0">
                  <a:pos x="48" y="6"/>
                </a:cxn>
                <a:cxn ang="0">
                  <a:pos x="46" y="20"/>
                </a:cxn>
                <a:cxn ang="0">
                  <a:pos x="48" y="11"/>
                </a:cxn>
                <a:cxn ang="0">
                  <a:pos x="54" y="9"/>
                </a:cxn>
                <a:cxn ang="0">
                  <a:pos x="41" y="20"/>
                </a:cxn>
                <a:cxn ang="0">
                  <a:pos x="39" y="6"/>
                </a:cxn>
                <a:cxn ang="0">
                  <a:pos x="35" y="18"/>
                </a:cxn>
                <a:cxn ang="0">
                  <a:pos x="32" y="6"/>
                </a:cxn>
                <a:cxn ang="0">
                  <a:pos x="30" y="15"/>
                </a:cxn>
                <a:cxn ang="0">
                  <a:pos x="35" y="20"/>
                </a:cxn>
                <a:cxn ang="0">
                  <a:pos x="39" y="20"/>
                </a:cxn>
                <a:cxn ang="0">
                  <a:pos x="24" y="13"/>
                </a:cxn>
                <a:cxn ang="0">
                  <a:pos x="20" y="18"/>
                </a:cxn>
                <a:cxn ang="0">
                  <a:pos x="16" y="13"/>
                </a:cxn>
                <a:cxn ang="0">
                  <a:pos x="20" y="8"/>
                </a:cxn>
                <a:cxn ang="0">
                  <a:pos x="24" y="13"/>
                </a:cxn>
                <a:cxn ang="0">
                  <a:pos x="24" y="8"/>
                </a:cxn>
                <a:cxn ang="0">
                  <a:pos x="16" y="8"/>
                </a:cxn>
                <a:cxn ang="0">
                  <a:pos x="16" y="19"/>
                </a:cxn>
                <a:cxn ang="0">
                  <a:pos x="24" y="19"/>
                </a:cxn>
                <a:cxn ang="0">
                  <a:pos x="14" y="0"/>
                </a:cxn>
                <a:cxn ang="0">
                  <a:pos x="7" y="1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9" y="12"/>
                </a:cxn>
              </a:cxnLst>
              <a:rect l="0" t="0" r="r" b="b"/>
              <a:pathLst>
                <a:path w="122" h="26">
                  <a:moveTo>
                    <a:pt x="120" y="13"/>
                  </a:moveTo>
                  <a:cubicBezTo>
                    <a:pt x="120" y="15"/>
                    <a:pt x="120" y="16"/>
                    <a:pt x="119" y="17"/>
                  </a:cubicBezTo>
                  <a:cubicBezTo>
                    <a:pt x="118" y="18"/>
                    <a:pt x="117" y="18"/>
                    <a:pt x="116" y="18"/>
                  </a:cubicBezTo>
                  <a:cubicBezTo>
                    <a:pt x="115" y="18"/>
                    <a:pt x="114" y="18"/>
                    <a:pt x="113" y="17"/>
                  </a:cubicBezTo>
                  <a:cubicBezTo>
                    <a:pt x="112" y="16"/>
                    <a:pt x="112" y="15"/>
                    <a:pt x="112" y="13"/>
                  </a:cubicBezTo>
                  <a:cubicBezTo>
                    <a:pt x="112" y="12"/>
                    <a:pt x="112" y="10"/>
                    <a:pt x="113" y="9"/>
                  </a:cubicBezTo>
                  <a:cubicBezTo>
                    <a:pt x="114" y="8"/>
                    <a:pt x="115" y="8"/>
                    <a:pt x="116" y="8"/>
                  </a:cubicBezTo>
                  <a:cubicBezTo>
                    <a:pt x="117" y="8"/>
                    <a:pt x="118" y="8"/>
                    <a:pt x="119" y="9"/>
                  </a:cubicBezTo>
                  <a:cubicBezTo>
                    <a:pt x="120" y="10"/>
                    <a:pt x="120" y="12"/>
                    <a:pt x="120" y="13"/>
                  </a:cubicBezTo>
                  <a:moveTo>
                    <a:pt x="122" y="13"/>
                  </a:moveTo>
                  <a:cubicBezTo>
                    <a:pt x="122" y="11"/>
                    <a:pt x="121" y="9"/>
                    <a:pt x="120" y="8"/>
                  </a:cubicBezTo>
                  <a:cubicBezTo>
                    <a:pt x="119" y="7"/>
                    <a:pt x="118" y="6"/>
                    <a:pt x="116" y="6"/>
                  </a:cubicBezTo>
                  <a:cubicBezTo>
                    <a:pt x="114" y="6"/>
                    <a:pt x="113" y="7"/>
                    <a:pt x="112" y="8"/>
                  </a:cubicBezTo>
                  <a:cubicBezTo>
                    <a:pt x="111" y="9"/>
                    <a:pt x="110" y="11"/>
                    <a:pt x="110" y="13"/>
                  </a:cubicBezTo>
                  <a:cubicBezTo>
                    <a:pt x="110" y="15"/>
                    <a:pt x="111" y="17"/>
                    <a:pt x="112" y="19"/>
                  </a:cubicBezTo>
                  <a:cubicBezTo>
                    <a:pt x="113" y="20"/>
                    <a:pt x="114" y="20"/>
                    <a:pt x="116" y="20"/>
                  </a:cubicBezTo>
                  <a:cubicBezTo>
                    <a:pt x="118" y="20"/>
                    <a:pt x="119" y="20"/>
                    <a:pt x="120" y="19"/>
                  </a:cubicBezTo>
                  <a:cubicBezTo>
                    <a:pt x="121" y="17"/>
                    <a:pt x="122" y="15"/>
                    <a:pt x="122" y="13"/>
                  </a:cubicBezTo>
                  <a:moveTo>
                    <a:pt x="104" y="13"/>
                  </a:moveTo>
                  <a:cubicBezTo>
                    <a:pt x="104" y="16"/>
                    <a:pt x="104" y="18"/>
                    <a:pt x="101" y="18"/>
                  </a:cubicBezTo>
                  <a:cubicBezTo>
                    <a:pt x="97" y="18"/>
                    <a:pt x="97" y="16"/>
                    <a:pt x="97" y="13"/>
                  </a:cubicBezTo>
                  <a:cubicBezTo>
                    <a:pt x="97" y="10"/>
                    <a:pt x="97" y="8"/>
                    <a:pt x="101" y="8"/>
                  </a:cubicBezTo>
                  <a:cubicBezTo>
                    <a:pt x="104" y="8"/>
                    <a:pt x="104" y="10"/>
                    <a:pt x="104" y="13"/>
                  </a:cubicBezTo>
                  <a:moveTo>
                    <a:pt x="106" y="20"/>
                  </a:moveTo>
                  <a:cubicBezTo>
                    <a:pt x="106" y="6"/>
                    <a:pt x="106" y="6"/>
                    <a:pt x="106" y="6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6"/>
                    <a:pt x="102" y="6"/>
                    <a:pt x="100" y="6"/>
                  </a:cubicBezTo>
                  <a:cubicBezTo>
                    <a:pt x="99" y="6"/>
                    <a:pt x="97" y="6"/>
                    <a:pt x="97" y="7"/>
                  </a:cubicBezTo>
                  <a:cubicBezTo>
                    <a:pt x="95" y="9"/>
                    <a:pt x="95" y="11"/>
                    <a:pt x="95" y="13"/>
                  </a:cubicBezTo>
                  <a:cubicBezTo>
                    <a:pt x="95" y="15"/>
                    <a:pt x="95" y="17"/>
                    <a:pt x="97" y="19"/>
                  </a:cubicBezTo>
                  <a:cubicBezTo>
                    <a:pt x="97" y="19"/>
                    <a:pt x="99" y="20"/>
                    <a:pt x="100" y="20"/>
                  </a:cubicBezTo>
                  <a:cubicBezTo>
                    <a:pt x="102" y="20"/>
                    <a:pt x="103" y="20"/>
                    <a:pt x="104" y="18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3"/>
                    <a:pt x="103" y="25"/>
                    <a:pt x="100" y="25"/>
                  </a:cubicBezTo>
                  <a:cubicBezTo>
                    <a:pt x="99" y="25"/>
                    <a:pt x="98" y="24"/>
                    <a:pt x="97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7" y="26"/>
                    <a:pt x="98" y="26"/>
                    <a:pt x="100" y="26"/>
                  </a:cubicBezTo>
                  <a:cubicBezTo>
                    <a:pt x="104" y="26"/>
                    <a:pt x="106" y="24"/>
                    <a:pt x="106" y="20"/>
                  </a:cubicBezTo>
                  <a:moveTo>
                    <a:pt x="89" y="13"/>
                  </a:moveTo>
                  <a:cubicBezTo>
                    <a:pt x="89" y="15"/>
                    <a:pt x="89" y="16"/>
                    <a:pt x="88" y="17"/>
                  </a:cubicBezTo>
                  <a:cubicBezTo>
                    <a:pt x="88" y="18"/>
                    <a:pt x="87" y="18"/>
                    <a:pt x="86" y="18"/>
                  </a:cubicBezTo>
                  <a:cubicBezTo>
                    <a:pt x="85" y="18"/>
                    <a:pt x="84" y="18"/>
                    <a:pt x="83" y="17"/>
                  </a:cubicBezTo>
                  <a:cubicBezTo>
                    <a:pt x="82" y="16"/>
                    <a:pt x="82" y="15"/>
                    <a:pt x="82" y="13"/>
                  </a:cubicBezTo>
                  <a:cubicBezTo>
                    <a:pt x="82" y="12"/>
                    <a:pt x="82" y="10"/>
                    <a:pt x="83" y="9"/>
                  </a:cubicBezTo>
                  <a:cubicBezTo>
                    <a:pt x="84" y="8"/>
                    <a:pt x="85" y="8"/>
                    <a:pt x="86" y="8"/>
                  </a:cubicBezTo>
                  <a:cubicBezTo>
                    <a:pt x="87" y="8"/>
                    <a:pt x="88" y="8"/>
                    <a:pt x="88" y="9"/>
                  </a:cubicBezTo>
                  <a:cubicBezTo>
                    <a:pt x="89" y="10"/>
                    <a:pt x="89" y="12"/>
                    <a:pt x="89" y="13"/>
                  </a:cubicBezTo>
                  <a:moveTo>
                    <a:pt x="91" y="13"/>
                  </a:moveTo>
                  <a:cubicBezTo>
                    <a:pt x="91" y="11"/>
                    <a:pt x="91" y="9"/>
                    <a:pt x="90" y="8"/>
                  </a:cubicBezTo>
                  <a:cubicBezTo>
                    <a:pt x="89" y="7"/>
                    <a:pt x="87" y="6"/>
                    <a:pt x="86" y="6"/>
                  </a:cubicBezTo>
                  <a:cubicBezTo>
                    <a:pt x="84" y="6"/>
                    <a:pt x="83" y="7"/>
                    <a:pt x="82" y="8"/>
                  </a:cubicBezTo>
                  <a:cubicBezTo>
                    <a:pt x="80" y="9"/>
                    <a:pt x="80" y="11"/>
                    <a:pt x="80" y="13"/>
                  </a:cubicBezTo>
                  <a:cubicBezTo>
                    <a:pt x="80" y="15"/>
                    <a:pt x="80" y="17"/>
                    <a:pt x="82" y="19"/>
                  </a:cubicBezTo>
                  <a:cubicBezTo>
                    <a:pt x="83" y="20"/>
                    <a:pt x="84" y="20"/>
                    <a:pt x="86" y="20"/>
                  </a:cubicBezTo>
                  <a:cubicBezTo>
                    <a:pt x="87" y="20"/>
                    <a:pt x="89" y="20"/>
                    <a:pt x="90" y="19"/>
                  </a:cubicBezTo>
                  <a:cubicBezTo>
                    <a:pt x="91" y="17"/>
                    <a:pt x="91" y="15"/>
                    <a:pt x="91" y="13"/>
                  </a:cubicBezTo>
                  <a:moveTo>
                    <a:pt x="77" y="20"/>
                  </a:moveTo>
                  <a:cubicBezTo>
                    <a:pt x="77" y="18"/>
                    <a:pt x="77" y="18"/>
                    <a:pt x="77" y="18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20"/>
                    <a:pt x="65" y="20"/>
                    <a:pt x="65" y="20"/>
                  </a:cubicBezTo>
                  <a:lnTo>
                    <a:pt x="77" y="20"/>
                  </a:lnTo>
                  <a:close/>
                  <a:moveTo>
                    <a:pt x="55" y="7"/>
                  </a:moveTo>
                  <a:cubicBezTo>
                    <a:pt x="54" y="6"/>
                    <a:pt x="53" y="6"/>
                    <a:pt x="52" y="6"/>
                  </a:cubicBezTo>
                  <a:cubicBezTo>
                    <a:pt x="50" y="6"/>
                    <a:pt x="49" y="7"/>
                    <a:pt x="48" y="8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9"/>
                    <a:pt x="49" y="8"/>
                    <a:pt x="51" y="8"/>
                  </a:cubicBezTo>
                  <a:cubicBezTo>
                    <a:pt x="52" y="8"/>
                    <a:pt x="53" y="8"/>
                    <a:pt x="54" y="9"/>
                  </a:cubicBezTo>
                  <a:lnTo>
                    <a:pt x="55" y="7"/>
                  </a:lnTo>
                  <a:close/>
                  <a:moveTo>
                    <a:pt x="41" y="20"/>
                  </a:moveTo>
                  <a:cubicBezTo>
                    <a:pt x="41" y="6"/>
                    <a:pt x="41" y="6"/>
                    <a:pt x="41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7"/>
                    <a:pt x="37" y="18"/>
                    <a:pt x="35" y="18"/>
                  </a:cubicBezTo>
                  <a:cubicBezTo>
                    <a:pt x="33" y="18"/>
                    <a:pt x="32" y="17"/>
                    <a:pt x="32" y="15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7"/>
                    <a:pt x="30" y="18"/>
                    <a:pt x="31" y="19"/>
                  </a:cubicBezTo>
                  <a:cubicBezTo>
                    <a:pt x="32" y="20"/>
                    <a:pt x="33" y="20"/>
                    <a:pt x="35" y="20"/>
                  </a:cubicBezTo>
                  <a:cubicBezTo>
                    <a:pt x="36" y="20"/>
                    <a:pt x="38" y="20"/>
                    <a:pt x="39" y="18"/>
                  </a:cubicBezTo>
                  <a:cubicBezTo>
                    <a:pt x="39" y="20"/>
                    <a:pt x="39" y="20"/>
                    <a:pt x="39" y="20"/>
                  </a:cubicBezTo>
                  <a:lnTo>
                    <a:pt x="41" y="20"/>
                  </a:lnTo>
                  <a:close/>
                  <a:moveTo>
                    <a:pt x="24" y="13"/>
                  </a:moveTo>
                  <a:cubicBezTo>
                    <a:pt x="24" y="15"/>
                    <a:pt x="23" y="16"/>
                    <a:pt x="22" y="17"/>
                  </a:cubicBezTo>
                  <a:cubicBezTo>
                    <a:pt x="22" y="18"/>
                    <a:pt x="21" y="18"/>
                    <a:pt x="20" y="18"/>
                  </a:cubicBezTo>
                  <a:cubicBezTo>
                    <a:pt x="19" y="18"/>
                    <a:pt x="18" y="18"/>
                    <a:pt x="17" y="17"/>
                  </a:cubicBezTo>
                  <a:cubicBezTo>
                    <a:pt x="16" y="16"/>
                    <a:pt x="16" y="15"/>
                    <a:pt x="16" y="13"/>
                  </a:cubicBezTo>
                  <a:cubicBezTo>
                    <a:pt x="16" y="12"/>
                    <a:pt x="16" y="10"/>
                    <a:pt x="17" y="9"/>
                  </a:cubicBezTo>
                  <a:cubicBezTo>
                    <a:pt x="18" y="8"/>
                    <a:pt x="19" y="8"/>
                    <a:pt x="20" y="8"/>
                  </a:cubicBezTo>
                  <a:cubicBezTo>
                    <a:pt x="21" y="8"/>
                    <a:pt x="22" y="8"/>
                    <a:pt x="22" y="9"/>
                  </a:cubicBezTo>
                  <a:cubicBezTo>
                    <a:pt x="23" y="10"/>
                    <a:pt x="24" y="12"/>
                    <a:pt x="24" y="13"/>
                  </a:cubicBezTo>
                  <a:moveTo>
                    <a:pt x="26" y="13"/>
                  </a:moveTo>
                  <a:cubicBezTo>
                    <a:pt x="26" y="11"/>
                    <a:pt x="25" y="9"/>
                    <a:pt x="24" y="8"/>
                  </a:cubicBezTo>
                  <a:cubicBezTo>
                    <a:pt x="23" y="7"/>
                    <a:pt x="22" y="6"/>
                    <a:pt x="20" y="6"/>
                  </a:cubicBezTo>
                  <a:cubicBezTo>
                    <a:pt x="18" y="6"/>
                    <a:pt x="17" y="7"/>
                    <a:pt x="16" y="8"/>
                  </a:cubicBezTo>
                  <a:cubicBezTo>
                    <a:pt x="15" y="9"/>
                    <a:pt x="14" y="11"/>
                    <a:pt x="14" y="13"/>
                  </a:cubicBezTo>
                  <a:cubicBezTo>
                    <a:pt x="14" y="15"/>
                    <a:pt x="15" y="17"/>
                    <a:pt x="16" y="19"/>
                  </a:cubicBezTo>
                  <a:cubicBezTo>
                    <a:pt x="17" y="20"/>
                    <a:pt x="18" y="20"/>
                    <a:pt x="20" y="20"/>
                  </a:cubicBezTo>
                  <a:cubicBezTo>
                    <a:pt x="22" y="20"/>
                    <a:pt x="23" y="20"/>
                    <a:pt x="24" y="19"/>
                  </a:cubicBezTo>
                  <a:cubicBezTo>
                    <a:pt x="25" y="17"/>
                    <a:pt x="26" y="15"/>
                    <a:pt x="26" y="13"/>
                  </a:cubicBezTo>
                  <a:moveTo>
                    <a:pt x="14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2"/>
                    <a:pt x="9" y="12"/>
                    <a:pt x="9" y="12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EDB21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187" name="Subtitle 2"/>
          <p:cNvSpPr txBox="1">
            <a:spLocks/>
          </p:cNvSpPr>
          <p:nvPr/>
        </p:nvSpPr>
        <p:spPr>
          <a:xfrm>
            <a:off x="5825663" y="3506618"/>
            <a:ext cx="2753439" cy="295756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1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Project demonstration</a:t>
            </a:r>
          </a:p>
        </p:txBody>
      </p:sp>
      <p:sp>
        <p:nvSpPr>
          <p:cNvPr id="188" name="文本框 187"/>
          <p:cNvSpPr txBox="1"/>
          <p:nvPr/>
        </p:nvSpPr>
        <p:spPr>
          <a:xfrm>
            <a:off x="5808004" y="2770492"/>
            <a:ext cx="39219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400" b="1">
                <a:solidFill>
                  <a:schemeClr val="tx1">
                    <a:lumMod val="75000"/>
                    <a:lumOff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项目演示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EEEFED3-386A-425C-8AC1-DC6BC8985815}"/>
              </a:ext>
            </a:extLst>
          </p:cNvPr>
          <p:cNvSpPr/>
          <p:nvPr/>
        </p:nvSpPr>
        <p:spPr>
          <a:xfrm>
            <a:off x="3866547" y="2736851"/>
            <a:ext cx="141040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altLang="zh-CN" sz="6600" cap="all" spc="209">
                <a:solidFill>
                  <a:srgbClr val="FFA615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03</a:t>
            </a:r>
            <a:endParaRPr lang="zh-CN" altLang="en-US" sz="6600" cap="all" spc="209" dirty="0">
              <a:solidFill>
                <a:srgbClr val="FFA615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cxnSp>
        <p:nvCxnSpPr>
          <p:cNvPr id="189" name="直线连接符 2">
            <a:extLst>
              <a:ext uri="{FF2B5EF4-FFF2-40B4-BE49-F238E27FC236}">
                <a16:creationId xmlns:a16="http://schemas.microsoft.com/office/drawing/2014/main" id="{CFC89641-1B60-4215-9101-981350F52D96}"/>
              </a:ext>
            </a:extLst>
          </p:cNvPr>
          <p:cNvCxnSpPr>
            <a:cxnSpLocks/>
          </p:cNvCxnSpPr>
          <p:nvPr/>
        </p:nvCxnSpPr>
        <p:spPr>
          <a:xfrm flipV="1">
            <a:off x="5977433" y="3935236"/>
            <a:ext cx="1791567" cy="13126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975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4908729" y="216385"/>
            <a:ext cx="2918648" cy="470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400" b="1" dirty="0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界面视频演示</a:t>
            </a:r>
          </a:p>
        </p:txBody>
      </p:sp>
      <p:pic>
        <p:nvPicPr>
          <p:cNvPr id="3" name="智小妍视频2">
            <a:hlinkClick r:id="" action="ppaction://media"/>
            <a:extLst>
              <a:ext uri="{FF2B5EF4-FFF2-40B4-BE49-F238E27FC236}">
                <a16:creationId xmlns:a16="http://schemas.microsoft.com/office/drawing/2014/main" id="{E76022B5-68CA-4C02-BC8C-A12189D997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5507" y="669264"/>
            <a:ext cx="10371551" cy="583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14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4758417" y="584284"/>
            <a:ext cx="2918648" cy="470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400" b="1" dirty="0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体验我们的小程序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45371F-CBB0-4E55-B8F8-05BF61D48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927" y="1866378"/>
            <a:ext cx="7386341" cy="361898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F1192BD-BB3D-4665-92A4-9B9280578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981" y="2868492"/>
            <a:ext cx="2097588" cy="20975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EA35363-F1BC-4F2B-92BE-7114862284A7}"/>
              </a:ext>
            </a:extLst>
          </p:cNvPr>
          <p:cNvSpPr txBox="1"/>
          <p:nvPr/>
        </p:nvSpPr>
        <p:spPr>
          <a:xfrm>
            <a:off x="2436668" y="5056442"/>
            <a:ext cx="37810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欢迎扫描二维码，体验我们的小程序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AC2E7A2-615B-4822-8116-75B7E5E47852}"/>
              </a:ext>
            </a:extLst>
          </p:cNvPr>
          <p:cNvSpPr txBox="1"/>
          <p:nvPr/>
        </p:nvSpPr>
        <p:spPr>
          <a:xfrm>
            <a:off x="6443075" y="3429000"/>
            <a:ext cx="2824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测试账号：</a:t>
            </a:r>
            <a:r>
              <a:rPr lang="en-US" altLang="zh-CN" dirty="0"/>
              <a:t>2017211043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E03FD3D-1C80-4B67-B2BD-4A6CAA2B66ED}"/>
              </a:ext>
            </a:extLst>
          </p:cNvPr>
          <p:cNvSpPr txBox="1"/>
          <p:nvPr/>
        </p:nvSpPr>
        <p:spPr>
          <a:xfrm>
            <a:off x="6443075" y="4229448"/>
            <a:ext cx="2824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登录密码：</a:t>
            </a:r>
            <a:r>
              <a:rPr lang="en-US" altLang="zh-CN" dirty="0"/>
              <a:t>123456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5414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7B5A21-270C-4FD4-A1DC-8AB175A5B3B4}"/>
              </a:ext>
            </a:extLst>
          </p:cNvPr>
          <p:cNvSpPr/>
          <p:nvPr/>
        </p:nvSpPr>
        <p:spPr>
          <a:xfrm>
            <a:off x="2140019" y="1778851"/>
            <a:ext cx="658492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15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THANKS!</a:t>
            </a:r>
            <a:endParaRPr lang="zh-CN" altLang="en-US" sz="11500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7" name="Text Box 2">
            <a:extLst>
              <a:ext uri="{FF2B5EF4-FFF2-40B4-BE49-F238E27FC236}">
                <a16:creationId xmlns:a16="http://schemas.microsoft.com/office/drawing/2014/main" id="{0CC885EE-186A-4882-83EB-6E81A6FA54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4951" y="3355166"/>
            <a:ext cx="6534607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感谢聆听 请多指点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9E0454F-6E9A-4425-84E4-BC6022524BB6}"/>
              </a:ext>
            </a:extLst>
          </p:cNvPr>
          <p:cNvCxnSpPr>
            <a:cxnSpLocks/>
          </p:cNvCxnSpPr>
          <p:nvPr/>
        </p:nvCxnSpPr>
        <p:spPr>
          <a:xfrm>
            <a:off x="2278966" y="4384470"/>
            <a:ext cx="810299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 Box 2">
            <a:extLst>
              <a:ext uri="{FF2B5EF4-FFF2-40B4-BE49-F238E27FC236}">
                <a16:creationId xmlns:a16="http://schemas.microsoft.com/office/drawing/2014/main" id="{E5D16ABC-4017-434C-9D50-C216A7C215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9877" y="4555046"/>
            <a:ext cx="653460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智小妍团队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6799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4A0BA78-0C4D-4B24-B730-E0323C1047C6}"/>
              </a:ext>
            </a:extLst>
          </p:cNvPr>
          <p:cNvSpPr txBox="1"/>
          <p:nvPr/>
        </p:nvSpPr>
        <p:spPr>
          <a:xfrm>
            <a:off x="1835093" y="2196788"/>
            <a:ext cx="396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CONTENTS</a:t>
            </a:r>
            <a:endParaRPr kumimoji="1" lang="zh-CN" altLang="en-US" sz="4800" b="1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cxnSp>
        <p:nvCxnSpPr>
          <p:cNvPr id="42" name="直线连接符 2">
            <a:extLst>
              <a:ext uri="{FF2B5EF4-FFF2-40B4-BE49-F238E27FC236}">
                <a16:creationId xmlns:a16="http://schemas.microsoft.com/office/drawing/2014/main" id="{C3F907B4-9D1E-4ED9-9391-042A9B5432E0}"/>
              </a:ext>
            </a:extLst>
          </p:cNvPr>
          <p:cNvCxnSpPr/>
          <p:nvPr/>
        </p:nvCxnSpPr>
        <p:spPr>
          <a:xfrm flipV="1">
            <a:off x="2000407" y="3163309"/>
            <a:ext cx="2850857" cy="20885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470F2C7D-A36A-4C5E-A6CE-FE92828BF665}"/>
              </a:ext>
            </a:extLst>
          </p:cNvPr>
          <p:cNvSpPr txBox="1"/>
          <p:nvPr/>
        </p:nvSpPr>
        <p:spPr>
          <a:xfrm>
            <a:off x="1835093" y="3319718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400" b="1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目录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50DEA27-08B2-49C9-9B3A-0FAC690987D0}"/>
              </a:ext>
            </a:extLst>
          </p:cNvPr>
          <p:cNvSpPr txBox="1"/>
          <p:nvPr/>
        </p:nvSpPr>
        <p:spPr>
          <a:xfrm>
            <a:off x="7415778" y="1241655"/>
            <a:ext cx="3967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kumimoji="1" lang="zh-CN" altLang="en-US" sz="280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需求分析</a:t>
            </a:r>
            <a:endParaRPr kumimoji="1" lang="zh-CN" altLang="en-US" sz="2800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289687C-4D3D-496D-A8D1-473F55FBA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81744" y="1764875"/>
            <a:ext cx="2635631" cy="185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10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Arial" charset="0"/>
              </a:rPr>
              <a:t>demand analysis</a:t>
            </a:r>
            <a:endParaRPr lang="en-US" altLang="zh-CN" sz="1100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  <a:sym typeface="Arial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673BD0-B47A-42D8-9C7C-02CD3A266596}"/>
              </a:ext>
            </a:extLst>
          </p:cNvPr>
          <p:cNvSpPr txBox="1"/>
          <p:nvPr/>
        </p:nvSpPr>
        <p:spPr>
          <a:xfrm>
            <a:off x="6992159" y="2443010"/>
            <a:ext cx="3967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kumimoji="1" lang="zh-CN" altLang="en-US" sz="280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功能设计</a:t>
            </a:r>
            <a:endParaRPr kumimoji="1" lang="zh-CN" altLang="en-US" sz="2800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6412CD33-23C7-4FCA-8785-7B22CE8FE6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9513" y="2968962"/>
            <a:ext cx="2635631" cy="185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10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Arial" charset="0"/>
              </a:rPr>
              <a:t>feature design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4C2AC30C-F6C9-4A8D-A506-FC8749D92FEE}"/>
              </a:ext>
            </a:extLst>
          </p:cNvPr>
          <p:cNvSpPr txBox="1"/>
          <p:nvPr/>
        </p:nvSpPr>
        <p:spPr>
          <a:xfrm>
            <a:off x="6638279" y="3684772"/>
            <a:ext cx="4745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kumimoji="1" lang="zh-CN" altLang="en-US" sz="280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相关技术</a:t>
            </a:r>
            <a:endParaRPr kumimoji="1" lang="zh-CN" altLang="en-US" sz="2800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4238E8BD-7320-4BF4-9448-4C38ED6354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816" y="4145796"/>
            <a:ext cx="2635631" cy="185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10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Arial" charset="0"/>
              </a:rPr>
              <a:t>Related technology</a:t>
            </a:r>
            <a:endParaRPr lang="en-US" altLang="zh-CN" sz="1100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  <a:sym typeface="Arial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4B8F7B00-CCC9-4CE7-8063-0B1E2DE796BE}"/>
              </a:ext>
            </a:extLst>
          </p:cNvPr>
          <p:cNvSpPr txBox="1"/>
          <p:nvPr/>
        </p:nvSpPr>
        <p:spPr>
          <a:xfrm>
            <a:off x="6244363" y="4771301"/>
            <a:ext cx="5138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kumimoji="1" lang="zh-CN" altLang="en-US" sz="280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项目演示</a:t>
            </a:r>
            <a:endParaRPr kumimoji="1" lang="zh-CN" altLang="en-US" sz="2800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F5429201-FF5A-4FE0-B3EF-D246162D9F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40950" y="5223292"/>
            <a:ext cx="2635631" cy="185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10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Arial" charset="0"/>
              </a:rPr>
              <a:t>Project demonstration</a:t>
            </a:r>
            <a:endParaRPr lang="en-US" altLang="zh-CN" sz="1100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  <a:sym typeface="Arial" charset="0"/>
            </a:endParaRPr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3F0922EE-18F6-46DF-A77A-4852F788BBAB}"/>
              </a:ext>
            </a:extLst>
          </p:cNvPr>
          <p:cNvSpPr/>
          <p:nvPr/>
        </p:nvSpPr>
        <p:spPr>
          <a:xfrm>
            <a:off x="6197224" y="1105694"/>
            <a:ext cx="794935" cy="794935"/>
          </a:xfrm>
          <a:prstGeom prst="ellipse">
            <a:avLst/>
          </a:prstGeom>
          <a:solidFill>
            <a:srgbClr val="4BC9D0"/>
          </a:solidFill>
          <a:ln>
            <a:solidFill>
              <a:srgbClr val="4BC9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1</a:t>
            </a:r>
            <a:endParaRPr kumimoji="1" lang="zh-CN" altLang="en-US" sz="4000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3128459B-C1F1-4919-98CA-2DEEDDD022A0}"/>
              </a:ext>
            </a:extLst>
          </p:cNvPr>
          <p:cNvSpPr/>
          <p:nvPr/>
        </p:nvSpPr>
        <p:spPr>
          <a:xfrm>
            <a:off x="5743027" y="2245597"/>
            <a:ext cx="794935" cy="794935"/>
          </a:xfrm>
          <a:prstGeom prst="ellipse">
            <a:avLst/>
          </a:prstGeom>
          <a:solidFill>
            <a:srgbClr val="4BC9D0"/>
          </a:solidFill>
          <a:ln>
            <a:solidFill>
              <a:srgbClr val="4BC9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2</a:t>
            </a:r>
            <a:endParaRPr kumimoji="1" lang="zh-CN" altLang="en-US" sz="4000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E5F620E6-AE8A-4AA1-9459-26C5704CC362}"/>
              </a:ext>
            </a:extLst>
          </p:cNvPr>
          <p:cNvSpPr/>
          <p:nvPr/>
        </p:nvSpPr>
        <p:spPr>
          <a:xfrm>
            <a:off x="5345559" y="3487359"/>
            <a:ext cx="794935" cy="794935"/>
          </a:xfrm>
          <a:prstGeom prst="ellipse">
            <a:avLst/>
          </a:prstGeom>
          <a:solidFill>
            <a:srgbClr val="4BC9D0"/>
          </a:solidFill>
          <a:ln>
            <a:solidFill>
              <a:srgbClr val="4BC9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3</a:t>
            </a:r>
            <a:endParaRPr kumimoji="1" lang="zh-CN" altLang="en-US" sz="4000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882F3DBB-2C49-4228-8C05-E6F492C74E5D}"/>
              </a:ext>
            </a:extLst>
          </p:cNvPr>
          <p:cNvSpPr/>
          <p:nvPr/>
        </p:nvSpPr>
        <p:spPr>
          <a:xfrm>
            <a:off x="5007723" y="4635443"/>
            <a:ext cx="794935" cy="794935"/>
          </a:xfrm>
          <a:prstGeom prst="ellipse">
            <a:avLst/>
          </a:prstGeom>
          <a:solidFill>
            <a:srgbClr val="4BC9D0"/>
          </a:solidFill>
          <a:ln>
            <a:solidFill>
              <a:srgbClr val="4BC9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4</a:t>
            </a:r>
            <a:endParaRPr kumimoji="1" lang="zh-CN" altLang="en-US" sz="4000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4712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 animBg="1"/>
      <p:bldP spid="53" grpId="0" animBg="1"/>
      <p:bldP spid="54" grpId="0" animBg="1"/>
      <p:bldP spid="5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6" name="Group 185"/>
          <p:cNvGrpSpPr/>
          <p:nvPr/>
        </p:nvGrpSpPr>
        <p:grpSpPr>
          <a:xfrm>
            <a:off x="3528563" y="2265364"/>
            <a:ext cx="2123012" cy="4598987"/>
            <a:chOff x="1608138" y="2265363"/>
            <a:chExt cx="2047875" cy="4598987"/>
          </a:xfrm>
        </p:grpSpPr>
        <p:sp>
          <p:nvSpPr>
            <p:cNvPr id="17" name="Freeform 4"/>
            <p:cNvSpPr>
              <a:spLocks/>
            </p:cNvSpPr>
            <p:nvPr/>
          </p:nvSpPr>
          <p:spPr bwMode="auto">
            <a:xfrm>
              <a:off x="1608138" y="3730625"/>
              <a:ext cx="1965325" cy="2233613"/>
            </a:xfrm>
            <a:custGeom>
              <a:avLst/>
              <a:gdLst/>
              <a:ahLst/>
              <a:cxnLst>
                <a:cxn ang="0">
                  <a:pos x="856" y="146"/>
                </a:cxn>
                <a:cxn ang="0">
                  <a:pos x="754" y="166"/>
                </a:cxn>
                <a:cxn ang="0">
                  <a:pos x="699" y="249"/>
                </a:cxn>
                <a:cxn ang="0">
                  <a:pos x="162" y="251"/>
                </a:cxn>
                <a:cxn ang="0">
                  <a:pos x="150" y="122"/>
                </a:cxn>
                <a:cxn ang="0">
                  <a:pos x="0" y="0"/>
                </a:cxn>
                <a:cxn ang="0">
                  <a:pos x="55" y="609"/>
                </a:cxn>
                <a:cxn ang="0">
                  <a:pos x="101" y="686"/>
                </a:cxn>
                <a:cxn ang="0">
                  <a:pos x="102" y="1020"/>
                </a:cxn>
                <a:cxn ang="0">
                  <a:pos x="508" y="1019"/>
                </a:cxn>
                <a:cxn ang="0">
                  <a:pos x="508" y="807"/>
                </a:cxn>
                <a:cxn ang="0">
                  <a:pos x="876" y="248"/>
                </a:cxn>
                <a:cxn ang="0">
                  <a:pos x="856" y="146"/>
                </a:cxn>
              </a:cxnLst>
              <a:rect l="0" t="0" r="r" b="b"/>
              <a:pathLst>
                <a:path w="898" h="1020">
                  <a:moveTo>
                    <a:pt x="856" y="146"/>
                  </a:moveTo>
                  <a:cubicBezTo>
                    <a:pt x="822" y="124"/>
                    <a:pt x="776" y="132"/>
                    <a:pt x="754" y="166"/>
                  </a:cubicBezTo>
                  <a:cubicBezTo>
                    <a:pt x="699" y="249"/>
                    <a:pt x="699" y="249"/>
                    <a:pt x="699" y="249"/>
                  </a:cubicBezTo>
                  <a:cubicBezTo>
                    <a:pt x="162" y="251"/>
                    <a:pt x="162" y="251"/>
                    <a:pt x="162" y="251"/>
                  </a:cubicBezTo>
                  <a:cubicBezTo>
                    <a:pt x="150" y="122"/>
                    <a:pt x="150" y="122"/>
                    <a:pt x="150" y="122"/>
                  </a:cubicBezTo>
                  <a:cubicBezTo>
                    <a:pt x="140" y="15"/>
                    <a:pt x="67" y="0"/>
                    <a:pt x="0" y="0"/>
                  </a:cubicBezTo>
                  <a:cubicBezTo>
                    <a:pt x="55" y="609"/>
                    <a:pt x="55" y="609"/>
                    <a:pt x="55" y="609"/>
                  </a:cubicBezTo>
                  <a:cubicBezTo>
                    <a:pt x="58" y="641"/>
                    <a:pt x="76" y="669"/>
                    <a:pt x="101" y="686"/>
                  </a:cubicBezTo>
                  <a:cubicBezTo>
                    <a:pt x="102" y="1020"/>
                    <a:pt x="102" y="1020"/>
                    <a:pt x="102" y="1020"/>
                  </a:cubicBezTo>
                  <a:cubicBezTo>
                    <a:pt x="508" y="1019"/>
                    <a:pt x="508" y="1019"/>
                    <a:pt x="508" y="1019"/>
                  </a:cubicBezTo>
                  <a:cubicBezTo>
                    <a:pt x="508" y="807"/>
                    <a:pt x="508" y="807"/>
                    <a:pt x="508" y="807"/>
                  </a:cubicBezTo>
                  <a:cubicBezTo>
                    <a:pt x="876" y="248"/>
                    <a:pt x="876" y="248"/>
                    <a:pt x="876" y="248"/>
                  </a:cubicBezTo>
                  <a:cubicBezTo>
                    <a:pt x="898" y="215"/>
                    <a:pt x="889" y="169"/>
                    <a:pt x="856" y="146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5"/>
            <p:cNvSpPr>
              <a:spLocks/>
            </p:cNvSpPr>
            <p:nvPr/>
          </p:nvSpPr>
          <p:spPr bwMode="auto">
            <a:xfrm>
              <a:off x="2528888" y="3492500"/>
              <a:ext cx="958850" cy="1273175"/>
            </a:xfrm>
            <a:custGeom>
              <a:avLst/>
              <a:gdLst/>
              <a:ahLst/>
              <a:cxnLst>
                <a:cxn ang="0">
                  <a:pos x="396" y="22"/>
                </a:cxn>
                <a:cxn ang="0">
                  <a:pos x="396" y="22"/>
                </a:cxn>
                <a:cxn ang="0">
                  <a:pos x="415" y="124"/>
                </a:cxn>
                <a:cxn ang="0">
                  <a:pos x="128" y="549"/>
                </a:cxn>
                <a:cxn ang="0">
                  <a:pos x="39" y="465"/>
                </a:cxn>
                <a:cxn ang="0">
                  <a:pos x="34" y="465"/>
                </a:cxn>
                <a:cxn ang="0">
                  <a:pos x="28" y="418"/>
                </a:cxn>
                <a:cxn ang="0">
                  <a:pos x="294" y="42"/>
                </a:cxn>
                <a:cxn ang="0">
                  <a:pos x="396" y="22"/>
                </a:cxn>
              </a:cxnLst>
              <a:rect l="0" t="0" r="r" b="b"/>
              <a:pathLst>
                <a:path w="438" h="582">
                  <a:moveTo>
                    <a:pt x="396" y="22"/>
                  </a:moveTo>
                  <a:cubicBezTo>
                    <a:pt x="396" y="22"/>
                    <a:pt x="396" y="22"/>
                    <a:pt x="396" y="22"/>
                  </a:cubicBezTo>
                  <a:cubicBezTo>
                    <a:pt x="429" y="45"/>
                    <a:pt x="438" y="91"/>
                    <a:pt x="415" y="124"/>
                  </a:cubicBezTo>
                  <a:cubicBezTo>
                    <a:pt x="128" y="549"/>
                    <a:pt x="128" y="549"/>
                    <a:pt x="128" y="549"/>
                  </a:cubicBezTo>
                  <a:cubicBezTo>
                    <a:pt x="106" y="582"/>
                    <a:pt x="73" y="488"/>
                    <a:pt x="39" y="465"/>
                  </a:cubicBezTo>
                  <a:cubicBezTo>
                    <a:pt x="34" y="465"/>
                    <a:pt x="34" y="465"/>
                    <a:pt x="34" y="465"/>
                  </a:cubicBezTo>
                  <a:cubicBezTo>
                    <a:pt x="0" y="443"/>
                    <a:pt x="6" y="451"/>
                    <a:pt x="28" y="418"/>
                  </a:cubicBezTo>
                  <a:cubicBezTo>
                    <a:pt x="294" y="42"/>
                    <a:pt x="294" y="42"/>
                    <a:pt x="294" y="42"/>
                  </a:cubicBezTo>
                  <a:cubicBezTo>
                    <a:pt x="316" y="8"/>
                    <a:pt x="362" y="0"/>
                    <a:pt x="396" y="22"/>
                  </a:cubicBezTo>
                </a:path>
              </a:pathLst>
            </a:custGeom>
            <a:solidFill>
              <a:srgbClr val="F2A16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2711450" y="3903663"/>
              <a:ext cx="935038" cy="1035050"/>
            </a:xfrm>
            <a:custGeom>
              <a:avLst/>
              <a:gdLst/>
              <a:ahLst/>
              <a:cxnLst>
                <a:cxn ang="0">
                  <a:pos x="390" y="23"/>
                </a:cxn>
                <a:cxn ang="0">
                  <a:pos x="390" y="23"/>
                </a:cxn>
                <a:cxn ang="0">
                  <a:pos x="406" y="115"/>
                </a:cxn>
                <a:cxn ang="0">
                  <a:pos x="195" y="439"/>
                </a:cxn>
                <a:cxn ang="0">
                  <a:pos x="23" y="418"/>
                </a:cxn>
                <a:cxn ang="0">
                  <a:pos x="288" y="42"/>
                </a:cxn>
                <a:cxn ang="0">
                  <a:pos x="390" y="23"/>
                </a:cxn>
              </a:cxnLst>
              <a:rect l="0" t="0" r="r" b="b"/>
              <a:pathLst>
                <a:path w="428" h="473">
                  <a:moveTo>
                    <a:pt x="390" y="23"/>
                  </a:moveTo>
                  <a:cubicBezTo>
                    <a:pt x="390" y="23"/>
                    <a:pt x="390" y="23"/>
                    <a:pt x="390" y="23"/>
                  </a:cubicBezTo>
                  <a:cubicBezTo>
                    <a:pt x="424" y="45"/>
                    <a:pt x="428" y="82"/>
                    <a:pt x="406" y="115"/>
                  </a:cubicBezTo>
                  <a:cubicBezTo>
                    <a:pt x="195" y="439"/>
                    <a:pt x="195" y="439"/>
                    <a:pt x="195" y="439"/>
                  </a:cubicBezTo>
                  <a:cubicBezTo>
                    <a:pt x="173" y="473"/>
                    <a:pt x="0" y="452"/>
                    <a:pt x="23" y="418"/>
                  </a:cubicBezTo>
                  <a:cubicBezTo>
                    <a:pt x="288" y="42"/>
                    <a:pt x="288" y="42"/>
                    <a:pt x="288" y="42"/>
                  </a:cubicBezTo>
                  <a:cubicBezTo>
                    <a:pt x="311" y="9"/>
                    <a:pt x="357" y="0"/>
                    <a:pt x="390" y="23"/>
                  </a:cubicBezTo>
                </a:path>
              </a:pathLst>
            </a:custGeom>
            <a:solidFill>
              <a:srgbClr val="F2A16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2247900" y="2847975"/>
              <a:ext cx="1219200" cy="1666875"/>
            </a:xfrm>
            <a:custGeom>
              <a:avLst/>
              <a:gdLst/>
              <a:ahLst/>
              <a:cxnLst>
                <a:cxn ang="0">
                  <a:pos x="516" y="23"/>
                </a:cxn>
                <a:cxn ang="0">
                  <a:pos x="516" y="23"/>
                </a:cxn>
                <a:cxn ang="0">
                  <a:pos x="536" y="125"/>
                </a:cxn>
                <a:cxn ang="0">
                  <a:pos x="144" y="718"/>
                </a:cxn>
                <a:cxn ang="0">
                  <a:pos x="42" y="738"/>
                </a:cxn>
                <a:cxn ang="0">
                  <a:pos x="23" y="636"/>
                </a:cxn>
                <a:cxn ang="0">
                  <a:pos x="414" y="43"/>
                </a:cxn>
                <a:cxn ang="0">
                  <a:pos x="516" y="23"/>
                </a:cxn>
              </a:cxnLst>
              <a:rect l="0" t="0" r="r" b="b"/>
              <a:pathLst>
                <a:path w="558" h="761">
                  <a:moveTo>
                    <a:pt x="516" y="23"/>
                  </a:moveTo>
                  <a:cubicBezTo>
                    <a:pt x="516" y="23"/>
                    <a:pt x="516" y="23"/>
                    <a:pt x="516" y="23"/>
                  </a:cubicBezTo>
                  <a:cubicBezTo>
                    <a:pt x="550" y="46"/>
                    <a:pt x="558" y="91"/>
                    <a:pt x="536" y="125"/>
                  </a:cubicBezTo>
                  <a:cubicBezTo>
                    <a:pt x="144" y="718"/>
                    <a:pt x="144" y="718"/>
                    <a:pt x="144" y="718"/>
                  </a:cubicBezTo>
                  <a:cubicBezTo>
                    <a:pt x="122" y="752"/>
                    <a:pt x="76" y="761"/>
                    <a:pt x="42" y="738"/>
                  </a:cubicBezTo>
                  <a:cubicBezTo>
                    <a:pt x="9" y="715"/>
                    <a:pt x="0" y="670"/>
                    <a:pt x="23" y="636"/>
                  </a:cubicBezTo>
                  <a:cubicBezTo>
                    <a:pt x="414" y="43"/>
                    <a:pt x="414" y="43"/>
                    <a:pt x="414" y="43"/>
                  </a:cubicBezTo>
                  <a:cubicBezTo>
                    <a:pt x="436" y="9"/>
                    <a:pt x="483" y="0"/>
                    <a:pt x="516" y="23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1906588" y="2265363"/>
              <a:ext cx="1360488" cy="2673350"/>
            </a:xfrm>
            <a:custGeom>
              <a:avLst/>
              <a:gdLst/>
              <a:ahLst/>
              <a:cxnLst>
                <a:cxn ang="0">
                  <a:pos x="128" y="1"/>
                </a:cxn>
                <a:cxn ang="0">
                  <a:pos x="491" y="0"/>
                </a:cxn>
                <a:cxn ang="0">
                  <a:pos x="619" y="127"/>
                </a:cxn>
                <a:cxn ang="0">
                  <a:pos x="622" y="1092"/>
                </a:cxn>
                <a:cxn ang="0">
                  <a:pos x="495" y="1220"/>
                </a:cxn>
                <a:cxn ang="0">
                  <a:pos x="132" y="1221"/>
                </a:cxn>
                <a:cxn ang="0">
                  <a:pos x="3" y="1094"/>
                </a:cxn>
                <a:cxn ang="0">
                  <a:pos x="0" y="129"/>
                </a:cxn>
                <a:cxn ang="0">
                  <a:pos x="128" y="1"/>
                </a:cxn>
              </a:cxnLst>
              <a:rect l="0" t="0" r="r" b="b"/>
              <a:pathLst>
                <a:path w="622" h="1221">
                  <a:moveTo>
                    <a:pt x="128" y="1"/>
                  </a:moveTo>
                  <a:cubicBezTo>
                    <a:pt x="491" y="0"/>
                    <a:pt x="491" y="0"/>
                    <a:pt x="491" y="0"/>
                  </a:cubicBezTo>
                  <a:cubicBezTo>
                    <a:pt x="561" y="0"/>
                    <a:pt x="619" y="57"/>
                    <a:pt x="619" y="127"/>
                  </a:cubicBezTo>
                  <a:cubicBezTo>
                    <a:pt x="622" y="1092"/>
                    <a:pt x="622" y="1092"/>
                    <a:pt x="622" y="1092"/>
                  </a:cubicBezTo>
                  <a:cubicBezTo>
                    <a:pt x="622" y="1162"/>
                    <a:pt x="565" y="1220"/>
                    <a:pt x="495" y="1220"/>
                  </a:cubicBezTo>
                  <a:cubicBezTo>
                    <a:pt x="132" y="1221"/>
                    <a:pt x="132" y="1221"/>
                    <a:pt x="132" y="1221"/>
                  </a:cubicBezTo>
                  <a:cubicBezTo>
                    <a:pt x="61" y="1221"/>
                    <a:pt x="3" y="1164"/>
                    <a:pt x="3" y="1094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59"/>
                    <a:pt x="57" y="1"/>
                    <a:pt x="128" y="1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2025650" y="2489200"/>
              <a:ext cx="1122363" cy="2205038"/>
            </a:xfrm>
            <a:custGeom>
              <a:avLst/>
              <a:gdLst/>
              <a:ahLst/>
              <a:cxnLst>
                <a:cxn ang="0">
                  <a:pos x="1" y="1"/>
                </a:cxn>
                <a:cxn ang="0">
                  <a:pos x="508" y="0"/>
                </a:cxn>
                <a:cxn ang="0">
                  <a:pos x="510" y="2"/>
                </a:cxn>
                <a:cxn ang="0">
                  <a:pos x="513" y="1003"/>
                </a:cxn>
                <a:cxn ang="0">
                  <a:pos x="511" y="1005"/>
                </a:cxn>
                <a:cxn ang="0">
                  <a:pos x="5" y="1007"/>
                </a:cxn>
                <a:cxn ang="0">
                  <a:pos x="3" y="1005"/>
                </a:cxn>
                <a:cxn ang="0">
                  <a:pos x="0" y="3"/>
                </a:cxn>
                <a:cxn ang="0">
                  <a:pos x="1" y="1"/>
                </a:cxn>
              </a:cxnLst>
              <a:rect l="0" t="0" r="r" b="b"/>
              <a:pathLst>
                <a:path w="513" h="1007">
                  <a:moveTo>
                    <a:pt x="1" y="1"/>
                  </a:moveTo>
                  <a:cubicBezTo>
                    <a:pt x="508" y="0"/>
                    <a:pt x="508" y="0"/>
                    <a:pt x="508" y="0"/>
                  </a:cubicBezTo>
                  <a:cubicBezTo>
                    <a:pt x="509" y="0"/>
                    <a:pt x="510" y="1"/>
                    <a:pt x="510" y="2"/>
                  </a:cubicBezTo>
                  <a:cubicBezTo>
                    <a:pt x="513" y="1003"/>
                    <a:pt x="513" y="1003"/>
                    <a:pt x="513" y="1003"/>
                  </a:cubicBezTo>
                  <a:cubicBezTo>
                    <a:pt x="513" y="1004"/>
                    <a:pt x="512" y="1005"/>
                    <a:pt x="511" y="1005"/>
                  </a:cubicBezTo>
                  <a:cubicBezTo>
                    <a:pt x="5" y="1007"/>
                    <a:pt x="5" y="1007"/>
                    <a:pt x="5" y="1007"/>
                  </a:cubicBezTo>
                  <a:cubicBezTo>
                    <a:pt x="4" y="1007"/>
                    <a:pt x="3" y="1006"/>
                    <a:pt x="3" y="100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</a:path>
              </a:pathLst>
            </a:custGeom>
            <a:solidFill>
              <a:srgbClr val="F2F1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auto">
            <a:xfrm>
              <a:off x="3124200" y="3876675"/>
              <a:ext cx="531813" cy="614363"/>
            </a:xfrm>
            <a:custGeom>
              <a:avLst/>
              <a:gdLst/>
              <a:ahLst/>
              <a:cxnLst>
                <a:cxn ang="0">
                  <a:pos x="201" y="22"/>
                </a:cxn>
                <a:cxn ang="0">
                  <a:pos x="201" y="22"/>
                </a:cxn>
                <a:cxn ang="0">
                  <a:pos x="221" y="124"/>
                </a:cxn>
                <a:cxn ang="0">
                  <a:pos x="144" y="238"/>
                </a:cxn>
                <a:cxn ang="0">
                  <a:pos x="42" y="258"/>
                </a:cxn>
                <a:cxn ang="0">
                  <a:pos x="23" y="156"/>
                </a:cxn>
                <a:cxn ang="0">
                  <a:pos x="99" y="42"/>
                </a:cxn>
                <a:cxn ang="0">
                  <a:pos x="201" y="22"/>
                </a:cxn>
              </a:cxnLst>
              <a:rect l="0" t="0" r="r" b="b"/>
              <a:pathLst>
                <a:path w="243" h="280">
                  <a:moveTo>
                    <a:pt x="201" y="22"/>
                  </a:moveTo>
                  <a:cubicBezTo>
                    <a:pt x="201" y="22"/>
                    <a:pt x="201" y="22"/>
                    <a:pt x="201" y="22"/>
                  </a:cubicBezTo>
                  <a:cubicBezTo>
                    <a:pt x="235" y="45"/>
                    <a:pt x="243" y="91"/>
                    <a:pt x="221" y="124"/>
                  </a:cubicBezTo>
                  <a:cubicBezTo>
                    <a:pt x="144" y="238"/>
                    <a:pt x="144" y="238"/>
                    <a:pt x="144" y="238"/>
                  </a:cubicBezTo>
                  <a:cubicBezTo>
                    <a:pt x="122" y="272"/>
                    <a:pt x="76" y="280"/>
                    <a:pt x="42" y="258"/>
                  </a:cubicBezTo>
                  <a:cubicBezTo>
                    <a:pt x="9" y="235"/>
                    <a:pt x="0" y="189"/>
                    <a:pt x="23" y="156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122" y="9"/>
                    <a:pt x="168" y="0"/>
                    <a:pt x="201" y="22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4" name="Freeform 11"/>
            <p:cNvSpPr>
              <a:spLocks/>
            </p:cNvSpPr>
            <p:nvPr/>
          </p:nvSpPr>
          <p:spPr bwMode="auto">
            <a:xfrm>
              <a:off x="3076575" y="3349625"/>
              <a:ext cx="506413" cy="577850"/>
            </a:xfrm>
            <a:custGeom>
              <a:avLst/>
              <a:gdLst/>
              <a:ahLst/>
              <a:cxnLst>
                <a:cxn ang="0">
                  <a:pos x="189" y="22"/>
                </a:cxn>
                <a:cxn ang="0">
                  <a:pos x="189" y="22"/>
                </a:cxn>
                <a:cxn ang="0">
                  <a:pos x="209" y="124"/>
                </a:cxn>
                <a:cxn ang="0">
                  <a:pos x="144" y="221"/>
                </a:cxn>
                <a:cxn ang="0">
                  <a:pos x="42" y="241"/>
                </a:cxn>
                <a:cxn ang="0">
                  <a:pos x="22" y="139"/>
                </a:cxn>
                <a:cxn ang="0">
                  <a:pos x="87" y="42"/>
                </a:cxn>
                <a:cxn ang="0">
                  <a:pos x="189" y="22"/>
                </a:cxn>
              </a:cxnLst>
              <a:rect l="0" t="0" r="r" b="b"/>
              <a:pathLst>
                <a:path w="232" h="264">
                  <a:moveTo>
                    <a:pt x="189" y="22"/>
                  </a:moveTo>
                  <a:cubicBezTo>
                    <a:pt x="189" y="22"/>
                    <a:pt x="189" y="22"/>
                    <a:pt x="189" y="22"/>
                  </a:cubicBezTo>
                  <a:cubicBezTo>
                    <a:pt x="223" y="45"/>
                    <a:pt x="232" y="91"/>
                    <a:pt x="209" y="124"/>
                  </a:cubicBezTo>
                  <a:cubicBezTo>
                    <a:pt x="144" y="221"/>
                    <a:pt x="144" y="221"/>
                    <a:pt x="144" y="221"/>
                  </a:cubicBezTo>
                  <a:cubicBezTo>
                    <a:pt x="121" y="255"/>
                    <a:pt x="75" y="264"/>
                    <a:pt x="42" y="241"/>
                  </a:cubicBezTo>
                  <a:cubicBezTo>
                    <a:pt x="8" y="218"/>
                    <a:pt x="0" y="172"/>
                    <a:pt x="22" y="139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110" y="9"/>
                    <a:pt x="156" y="0"/>
                    <a:pt x="189" y="22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5" name="Freeform 12"/>
            <p:cNvSpPr>
              <a:spLocks/>
            </p:cNvSpPr>
            <p:nvPr/>
          </p:nvSpPr>
          <p:spPr bwMode="auto">
            <a:xfrm>
              <a:off x="1712913" y="5694363"/>
              <a:ext cx="1125538" cy="571500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707" y="0"/>
                </a:cxn>
                <a:cxn ang="0">
                  <a:pos x="709" y="359"/>
                </a:cxn>
                <a:cxn ang="0">
                  <a:pos x="2" y="360"/>
                </a:cxn>
                <a:cxn ang="0">
                  <a:pos x="0" y="3"/>
                </a:cxn>
              </a:cxnLst>
              <a:rect l="0" t="0" r="r" b="b"/>
              <a:pathLst>
                <a:path w="709" h="360">
                  <a:moveTo>
                    <a:pt x="0" y="3"/>
                  </a:moveTo>
                  <a:lnTo>
                    <a:pt x="707" y="0"/>
                  </a:lnTo>
                  <a:lnTo>
                    <a:pt x="709" y="359"/>
                  </a:lnTo>
                  <a:lnTo>
                    <a:pt x="2" y="36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B3CC5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6" name="Freeform 13"/>
            <p:cNvSpPr>
              <a:spLocks/>
            </p:cNvSpPr>
            <p:nvPr/>
          </p:nvSpPr>
          <p:spPr bwMode="auto">
            <a:xfrm>
              <a:off x="1643063" y="6264275"/>
              <a:ext cx="1282700" cy="6000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7" y="378"/>
                </a:cxn>
                <a:cxn ang="0">
                  <a:pos x="808" y="378"/>
                </a:cxn>
                <a:cxn ang="0">
                  <a:pos x="798" y="0"/>
                </a:cxn>
                <a:cxn ang="0">
                  <a:pos x="0" y="1"/>
                </a:cxn>
              </a:cxnLst>
              <a:rect l="0" t="0" r="r" b="b"/>
              <a:pathLst>
                <a:path w="808" h="378">
                  <a:moveTo>
                    <a:pt x="0" y="1"/>
                  </a:moveTo>
                  <a:lnTo>
                    <a:pt x="7" y="378"/>
                  </a:lnTo>
                  <a:lnTo>
                    <a:pt x="808" y="378"/>
                  </a:lnTo>
                  <a:lnTo>
                    <a:pt x="798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B5A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7" name="Freeform 14"/>
            <p:cNvSpPr>
              <a:spLocks/>
            </p:cNvSpPr>
            <p:nvPr/>
          </p:nvSpPr>
          <p:spPr bwMode="auto">
            <a:xfrm>
              <a:off x="2278063" y="6264275"/>
              <a:ext cx="647700" cy="6000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7" y="378"/>
                </a:cxn>
                <a:cxn ang="0">
                  <a:pos x="408" y="378"/>
                </a:cxn>
                <a:cxn ang="0">
                  <a:pos x="398" y="0"/>
                </a:cxn>
                <a:cxn ang="0">
                  <a:pos x="0" y="1"/>
                </a:cxn>
              </a:cxnLst>
              <a:rect l="0" t="0" r="r" b="b"/>
              <a:pathLst>
                <a:path w="408" h="378">
                  <a:moveTo>
                    <a:pt x="0" y="1"/>
                  </a:moveTo>
                  <a:lnTo>
                    <a:pt x="7" y="378"/>
                  </a:lnTo>
                  <a:lnTo>
                    <a:pt x="408" y="378"/>
                  </a:lnTo>
                  <a:lnTo>
                    <a:pt x="398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A99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8" name="Rectangle 125"/>
            <p:cNvSpPr>
              <a:spLocks noChangeArrowheads="1"/>
            </p:cNvSpPr>
            <p:nvPr/>
          </p:nvSpPr>
          <p:spPr bwMode="auto">
            <a:xfrm>
              <a:off x="2271713" y="3925888"/>
              <a:ext cx="633413" cy="64611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9" name="Rectangle 171"/>
            <p:cNvSpPr>
              <a:spLocks noChangeArrowheads="1"/>
            </p:cNvSpPr>
            <p:nvPr/>
          </p:nvSpPr>
          <p:spPr bwMode="auto">
            <a:xfrm>
              <a:off x="2371725" y="4197350"/>
              <a:ext cx="125413" cy="103188"/>
            </a:xfrm>
            <a:prstGeom prst="rect">
              <a:avLst/>
            </a:prstGeom>
            <a:solidFill>
              <a:srgbClr val="EDB21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0" name="Freeform 172"/>
            <p:cNvSpPr>
              <a:spLocks noEditPoints="1"/>
            </p:cNvSpPr>
            <p:nvPr/>
          </p:nvSpPr>
          <p:spPr bwMode="auto">
            <a:xfrm>
              <a:off x="2540000" y="4229100"/>
              <a:ext cx="266700" cy="57150"/>
            </a:xfrm>
            <a:custGeom>
              <a:avLst/>
              <a:gdLst/>
              <a:ahLst/>
              <a:cxnLst>
                <a:cxn ang="0">
                  <a:pos x="119" y="17"/>
                </a:cxn>
                <a:cxn ang="0">
                  <a:pos x="113" y="17"/>
                </a:cxn>
                <a:cxn ang="0">
                  <a:pos x="113" y="9"/>
                </a:cxn>
                <a:cxn ang="0">
                  <a:pos x="119" y="9"/>
                </a:cxn>
                <a:cxn ang="0">
                  <a:pos x="122" y="13"/>
                </a:cxn>
                <a:cxn ang="0">
                  <a:pos x="116" y="6"/>
                </a:cxn>
                <a:cxn ang="0">
                  <a:pos x="110" y="13"/>
                </a:cxn>
                <a:cxn ang="0">
                  <a:pos x="116" y="20"/>
                </a:cxn>
                <a:cxn ang="0">
                  <a:pos x="122" y="13"/>
                </a:cxn>
                <a:cxn ang="0">
                  <a:pos x="101" y="18"/>
                </a:cxn>
                <a:cxn ang="0">
                  <a:pos x="101" y="8"/>
                </a:cxn>
                <a:cxn ang="0">
                  <a:pos x="106" y="20"/>
                </a:cxn>
                <a:cxn ang="0">
                  <a:pos x="104" y="6"/>
                </a:cxn>
                <a:cxn ang="0">
                  <a:pos x="100" y="6"/>
                </a:cxn>
                <a:cxn ang="0">
                  <a:pos x="95" y="13"/>
                </a:cxn>
                <a:cxn ang="0">
                  <a:pos x="100" y="20"/>
                </a:cxn>
                <a:cxn ang="0">
                  <a:pos x="104" y="20"/>
                </a:cxn>
                <a:cxn ang="0">
                  <a:pos x="97" y="23"/>
                </a:cxn>
                <a:cxn ang="0">
                  <a:pos x="100" y="26"/>
                </a:cxn>
                <a:cxn ang="0">
                  <a:pos x="89" y="13"/>
                </a:cxn>
                <a:cxn ang="0">
                  <a:pos x="86" y="18"/>
                </a:cxn>
                <a:cxn ang="0">
                  <a:pos x="82" y="13"/>
                </a:cxn>
                <a:cxn ang="0">
                  <a:pos x="86" y="8"/>
                </a:cxn>
                <a:cxn ang="0">
                  <a:pos x="89" y="13"/>
                </a:cxn>
                <a:cxn ang="0">
                  <a:pos x="90" y="8"/>
                </a:cxn>
                <a:cxn ang="0">
                  <a:pos x="82" y="8"/>
                </a:cxn>
                <a:cxn ang="0">
                  <a:pos x="82" y="19"/>
                </a:cxn>
                <a:cxn ang="0">
                  <a:pos x="90" y="19"/>
                </a:cxn>
                <a:cxn ang="0">
                  <a:pos x="77" y="20"/>
                </a:cxn>
                <a:cxn ang="0">
                  <a:pos x="67" y="18"/>
                </a:cxn>
                <a:cxn ang="0">
                  <a:pos x="65" y="0"/>
                </a:cxn>
                <a:cxn ang="0">
                  <a:pos x="77" y="20"/>
                </a:cxn>
                <a:cxn ang="0">
                  <a:pos x="52" y="6"/>
                </a:cxn>
                <a:cxn ang="0">
                  <a:pos x="48" y="6"/>
                </a:cxn>
                <a:cxn ang="0">
                  <a:pos x="46" y="20"/>
                </a:cxn>
                <a:cxn ang="0">
                  <a:pos x="48" y="11"/>
                </a:cxn>
                <a:cxn ang="0">
                  <a:pos x="54" y="9"/>
                </a:cxn>
                <a:cxn ang="0">
                  <a:pos x="41" y="20"/>
                </a:cxn>
                <a:cxn ang="0">
                  <a:pos x="39" y="6"/>
                </a:cxn>
                <a:cxn ang="0">
                  <a:pos x="35" y="18"/>
                </a:cxn>
                <a:cxn ang="0">
                  <a:pos x="32" y="6"/>
                </a:cxn>
                <a:cxn ang="0">
                  <a:pos x="30" y="15"/>
                </a:cxn>
                <a:cxn ang="0">
                  <a:pos x="35" y="20"/>
                </a:cxn>
                <a:cxn ang="0">
                  <a:pos x="39" y="20"/>
                </a:cxn>
                <a:cxn ang="0">
                  <a:pos x="24" y="13"/>
                </a:cxn>
                <a:cxn ang="0">
                  <a:pos x="20" y="18"/>
                </a:cxn>
                <a:cxn ang="0">
                  <a:pos x="16" y="13"/>
                </a:cxn>
                <a:cxn ang="0">
                  <a:pos x="20" y="8"/>
                </a:cxn>
                <a:cxn ang="0">
                  <a:pos x="24" y="13"/>
                </a:cxn>
                <a:cxn ang="0">
                  <a:pos x="24" y="8"/>
                </a:cxn>
                <a:cxn ang="0">
                  <a:pos x="16" y="8"/>
                </a:cxn>
                <a:cxn ang="0">
                  <a:pos x="16" y="19"/>
                </a:cxn>
                <a:cxn ang="0">
                  <a:pos x="24" y="19"/>
                </a:cxn>
                <a:cxn ang="0">
                  <a:pos x="14" y="0"/>
                </a:cxn>
                <a:cxn ang="0">
                  <a:pos x="7" y="1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9" y="12"/>
                </a:cxn>
              </a:cxnLst>
              <a:rect l="0" t="0" r="r" b="b"/>
              <a:pathLst>
                <a:path w="122" h="26">
                  <a:moveTo>
                    <a:pt x="120" y="13"/>
                  </a:moveTo>
                  <a:cubicBezTo>
                    <a:pt x="120" y="15"/>
                    <a:pt x="120" y="16"/>
                    <a:pt x="119" y="17"/>
                  </a:cubicBezTo>
                  <a:cubicBezTo>
                    <a:pt x="118" y="18"/>
                    <a:pt x="117" y="18"/>
                    <a:pt x="116" y="18"/>
                  </a:cubicBezTo>
                  <a:cubicBezTo>
                    <a:pt x="115" y="18"/>
                    <a:pt x="114" y="18"/>
                    <a:pt x="113" y="17"/>
                  </a:cubicBezTo>
                  <a:cubicBezTo>
                    <a:pt x="112" y="16"/>
                    <a:pt x="112" y="15"/>
                    <a:pt x="112" y="13"/>
                  </a:cubicBezTo>
                  <a:cubicBezTo>
                    <a:pt x="112" y="12"/>
                    <a:pt x="112" y="10"/>
                    <a:pt x="113" y="9"/>
                  </a:cubicBezTo>
                  <a:cubicBezTo>
                    <a:pt x="114" y="8"/>
                    <a:pt x="115" y="8"/>
                    <a:pt x="116" y="8"/>
                  </a:cubicBezTo>
                  <a:cubicBezTo>
                    <a:pt x="117" y="8"/>
                    <a:pt x="118" y="8"/>
                    <a:pt x="119" y="9"/>
                  </a:cubicBezTo>
                  <a:cubicBezTo>
                    <a:pt x="120" y="10"/>
                    <a:pt x="120" y="12"/>
                    <a:pt x="120" y="13"/>
                  </a:cubicBezTo>
                  <a:moveTo>
                    <a:pt x="122" y="13"/>
                  </a:moveTo>
                  <a:cubicBezTo>
                    <a:pt x="122" y="11"/>
                    <a:pt x="121" y="9"/>
                    <a:pt x="120" y="8"/>
                  </a:cubicBezTo>
                  <a:cubicBezTo>
                    <a:pt x="119" y="7"/>
                    <a:pt x="118" y="6"/>
                    <a:pt x="116" y="6"/>
                  </a:cubicBezTo>
                  <a:cubicBezTo>
                    <a:pt x="114" y="6"/>
                    <a:pt x="113" y="7"/>
                    <a:pt x="112" y="8"/>
                  </a:cubicBezTo>
                  <a:cubicBezTo>
                    <a:pt x="111" y="9"/>
                    <a:pt x="110" y="11"/>
                    <a:pt x="110" y="13"/>
                  </a:cubicBezTo>
                  <a:cubicBezTo>
                    <a:pt x="110" y="15"/>
                    <a:pt x="111" y="17"/>
                    <a:pt x="112" y="19"/>
                  </a:cubicBezTo>
                  <a:cubicBezTo>
                    <a:pt x="113" y="20"/>
                    <a:pt x="114" y="20"/>
                    <a:pt x="116" y="20"/>
                  </a:cubicBezTo>
                  <a:cubicBezTo>
                    <a:pt x="118" y="20"/>
                    <a:pt x="119" y="20"/>
                    <a:pt x="120" y="19"/>
                  </a:cubicBezTo>
                  <a:cubicBezTo>
                    <a:pt x="121" y="17"/>
                    <a:pt x="122" y="15"/>
                    <a:pt x="122" y="13"/>
                  </a:cubicBezTo>
                  <a:moveTo>
                    <a:pt x="104" y="13"/>
                  </a:moveTo>
                  <a:cubicBezTo>
                    <a:pt x="104" y="16"/>
                    <a:pt x="104" y="18"/>
                    <a:pt x="101" y="18"/>
                  </a:cubicBezTo>
                  <a:cubicBezTo>
                    <a:pt x="97" y="18"/>
                    <a:pt x="97" y="16"/>
                    <a:pt x="97" y="13"/>
                  </a:cubicBezTo>
                  <a:cubicBezTo>
                    <a:pt x="97" y="10"/>
                    <a:pt x="97" y="8"/>
                    <a:pt x="101" y="8"/>
                  </a:cubicBezTo>
                  <a:cubicBezTo>
                    <a:pt x="104" y="8"/>
                    <a:pt x="104" y="10"/>
                    <a:pt x="104" y="13"/>
                  </a:cubicBezTo>
                  <a:moveTo>
                    <a:pt x="106" y="20"/>
                  </a:moveTo>
                  <a:cubicBezTo>
                    <a:pt x="106" y="6"/>
                    <a:pt x="106" y="6"/>
                    <a:pt x="106" y="6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6"/>
                    <a:pt x="102" y="6"/>
                    <a:pt x="100" y="6"/>
                  </a:cubicBezTo>
                  <a:cubicBezTo>
                    <a:pt x="99" y="6"/>
                    <a:pt x="97" y="6"/>
                    <a:pt x="97" y="7"/>
                  </a:cubicBezTo>
                  <a:cubicBezTo>
                    <a:pt x="95" y="9"/>
                    <a:pt x="95" y="11"/>
                    <a:pt x="95" y="13"/>
                  </a:cubicBezTo>
                  <a:cubicBezTo>
                    <a:pt x="95" y="15"/>
                    <a:pt x="95" y="17"/>
                    <a:pt x="97" y="19"/>
                  </a:cubicBezTo>
                  <a:cubicBezTo>
                    <a:pt x="97" y="19"/>
                    <a:pt x="99" y="20"/>
                    <a:pt x="100" y="20"/>
                  </a:cubicBezTo>
                  <a:cubicBezTo>
                    <a:pt x="102" y="20"/>
                    <a:pt x="103" y="20"/>
                    <a:pt x="104" y="18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3"/>
                    <a:pt x="103" y="25"/>
                    <a:pt x="100" y="25"/>
                  </a:cubicBezTo>
                  <a:cubicBezTo>
                    <a:pt x="99" y="25"/>
                    <a:pt x="98" y="24"/>
                    <a:pt x="97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7" y="26"/>
                    <a:pt x="98" y="26"/>
                    <a:pt x="100" y="26"/>
                  </a:cubicBezTo>
                  <a:cubicBezTo>
                    <a:pt x="104" y="26"/>
                    <a:pt x="106" y="24"/>
                    <a:pt x="106" y="20"/>
                  </a:cubicBezTo>
                  <a:moveTo>
                    <a:pt x="89" y="13"/>
                  </a:moveTo>
                  <a:cubicBezTo>
                    <a:pt x="89" y="15"/>
                    <a:pt x="89" y="16"/>
                    <a:pt x="88" y="17"/>
                  </a:cubicBezTo>
                  <a:cubicBezTo>
                    <a:pt x="88" y="18"/>
                    <a:pt x="87" y="18"/>
                    <a:pt x="86" y="18"/>
                  </a:cubicBezTo>
                  <a:cubicBezTo>
                    <a:pt x="85" y="18"/>
                    <a:pt x="84" y="18"/>
                    <a:pt x="83" y="17"/>
                  </a:cubicBezTo>
                  <a:cubicBezTo>
                    <a:pt x="82" y="16"/>
                    <a:pt x="82" y="15"/>
                    <a:pt x="82" y="13"/>
                  </a:cubicBezTo>
                  <a:cubicBezTo>
                    <a:pt x="82" y="12"/>
                    <a:pt x="82" y="10"/>
                    <a:pt x="83" y="9"/>
                  </a:cubicBezTo>
                  <a:cubicBezTo>
                    <a:pt x="84" y="8"/>
                    <a:pt x="85" y="8"/>
                    <a:pt x="86" y="8"/>
                  </a:cubicBezTo>
                  <a:cubicBezTo>
                    <a:pt x="87" y="8"/>
                    <a:pt x="88" y="8"/>
                    <a:pt x="88" y="9"/>
                  </a:cubicBezTo>
                  <a:cubicBezTo>
                    <a:pt x="89" y="10"/>
                    <a:pt x="89" y="12"/>
                    <a:pt x="89" y="13"/>
                  </a:cubicBezTo>
                  <a:moveTo>
                    <a:pt x="91" y="13"/>
                  </a:moveTo>
                  <a:cubicBezTo>
                    <a:pt x="91" y="11"/>
                    <a:pt x="91" y="9"/>
                    <a:pt x="90" y="8"/>
                  </a:cubicBezTo>
                  <a:cubicBezTo>
                    <a:pt x="89" y="7"/>
                    <a:pt x="87" y="6"/>
                    <a:pt x="86" y="6"/>
                  </a:cubicBezTo>
                  <a:cubicBezTo>
                    <a:pt x="84" y="6"/>
                    <a:pt x="83" y="7"/>
                    <a:pt x="82" y="8"/>
                  </a:cubicBezTo>
                  <a:cubicBezTo>
                    <a:pt x="80" y="9"/>
                    <a:pt x="80" y="11"/>
                    <a:pt x="80" y="13"/>
                  </a:cubicBezTo>
                  <a:cubicBezTo>
                    <a:pt x="80" y="15"/>
                    <a:pt x="80" y="17"/>
                    <a:pt x="82" y="19"/>
                  </a:cubicBezTo>
                  <a:cubicBezTo>
                    <a:pt x="83" y="20"/>
                    <a:pt x="84" y="20"/>
                    <a:pt x="86" y="20"/>
                  </a:cubicBezTo>
                  <a:cubicBezTo>
                    <a:pt x="87" y="20"/>
                    <a:pt x="89" y="20"/>
                    <a:pt x="90" y="19"/>
                  </a:cubicBezTo>
                  <a:cubicBezTo>
                    <a:pt x="91" y="17"/>
                    <a:pt x="91" y="15"/>
                    <a:pt x="91" y="13"/>
                  </a:cubicBezTo>
                  <a:moveTo>
                    <a:pt x="77" y="20"/>
                  </a:moveTo>
                  <a:cubicBezTo>
                    <a:pt x="77" y="18"/>
                    <a:pt x="77" y="18"/>
                    <a:pt x="77" y="18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20"/>
                    <a:pt x="65" y="20"/>
                    <a:pt x="65" y="20"/>
                  </a:cubicBezTo>
                  <a:lnTo>
                    <a:pt x="77" y="20"/>
                  </a:lnTo>
                  <a:close/>
                  <a:moveTo>
                    <a:pt x="55" y="7"/>
                  </a:moveTo>
                  <a:cubicBezTo>
                    <a:pt x="54" y="6"/>
                    <a:pt x="53" y="6"/>
                    <a:pt x="52" y="6"/>
                  </a:cubicBezTo>
                  <a:cubicBezTo>
                    <a:pt x="50" y="6"/>
                    <a:pt x="49" y="7"/>
                    <a:pt x="48" y="8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9"/>
                    <a:pt x="49" y="8"/>
                    <a:pt x="51" y="8"/>
                  </a:cubicBezTo>
                  <a:cubicBezTo>
                    <a:pt x="52" y="8"/>
                    <a:pt x="53" y="8"/>
                    <a:pt x="54" y="9"/>
                  </a:cubicBezTo>
                  <a:lnTo>
                    <a:pt x="55" y="7"/>
                  </a:lnTo>
                  <a:close/>
                  <a:moveTo>
                    <a:pt x="41" y="20"/>
                  </a:moveTo>
                  <a:cubicBezTo>
                    <a:pt x="41" y="6"/>
                    <a:pt x="41" y="6"/>
                    <a:pt x="41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7"/>
                    <a:pt x="37" y="18"/>
                    <a:pt x="35" y="18"/>
                  </a:cubicBezTo>
                  <a:cubicBezTo>
                    <a:pt x="33" y="18"/>
                    <a:pt x="32" y="17"/>
                    <a:pt x="32" y="15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7"/>
                    <a:pt x="30" y="18"/>
                    <a:pt x="31" y="19"/>
                  </a:cubicBezTo>
                  <a:cubicBezTo>
                    <a:pt x="32" y="20"/>
                    <a:pt x="33" y="20"/>
                    <a:pt x="35" y="20"/>
                  </a:cubicBezTo>
                  <a:cubicBezTo>
                    <a:pt x="36" y="20"/>
                    <a:pt x="38" y="20"/>
                    <a:pt x="39" y="18"/>
                  </a:cubicBezTo>
                  <a:cubicBezTo>
                    <a:pt x="39" y="20"/>
                    <a:pt x="39" y="20"/>
                    <a:pt x="39" y="20"/>
                  </a:cubicBezTo>
                  <a:lnTo>
                    <a:pt x="41" y="20"/>
                  </a:lnTo>
                  <a:close/>
                  <a:moveTo>
                    <a:pt x="24" y="13"/>
                  </a:moveTo>
                  <a:cubicBezTo>
                    <a:pt x="24" y="15"/>
                    <a:pt x="23" y="16"/>
                    <a:pt x="22" y="17"/>
                  </a:cubicBezTo>
                  <a:cubicBezTo>
                    <a:pt x="22" y="18"/>
                    <a:pt x="21" y="18"/>
                    <a:pt x="20" y="18"/>
                  </a:cubicBezTo>
                  <a:cubicBezTo>
                    <a:pt x="19" y="18"/>
                    <a:pt x="18" y="18"/>
                    <a:pt x="17" y="17"/>
                  </a:cubicBezTo>
                  <a:cubicBezTo>
                    <a:pt x="16" y="16"/>
                    <a:pt x="16" y="15"/>
                    <a:pt x="16" y="13"/>
                  </a:cubicBezTo>
                  <a:cubicBezTo>
                    <a:pt x="16" y="12"/>
                    <a:pt x="16" y="10"/>
                    <a:pt x="17" y="9"/>
                  </a:cubicBezTo>
                  <a:cubicBezTo>
                    <a:pt x="18" y="8"/>
                    <a:pt x="19" y="8"/>
                    <a:pt x="20" y="8"/>
                  </a:cubicBezTo>
                  <a:cubicBezTo>
                    <a:pt x="21" y="8"/>
                    <a:pt x="22" y="8"/>
                    <a:pt x="22" y="9"/>
                  </a:cubicBezTo>
                  <a:cubicBezTo>
                    <a:pt x="23" y="10"/>
                    <a:pt x="24" y="12"/>
                    <a:pt x="24" y="13"/>
                  </a:cubicBezTo>
                  <a:moveTo>
                    <a:pt x="26" y="13"/>
                  </a:moveTo>
                  <a:cubicBezTo>
                    <a:pt x="26" y="11"/>
                    <a:pt x="25" y="9"/>
                    <a:pt x="24" y="8"/>
                  </a:cubicBezTo>
                  <a:cubicBezTo>
                    <a:pt x="23" y="7"/>
                    <a:pt x="22" y="6"/>
                    <a:pt x="20" y="6"/>
                  </a:cubicBezTo>
                  <a:cubicBezTo>
                    <a:pt x="18" y="6"/>
                    <a:pt x="17" y="7"/>
                    <a:pt x="16" y="8"/>
                  </a:cubicBezTo>
                  <a:cubicBezTo>
                    <a:pt x="15" y="9"/>
                    <a:pt x="14" y="11"/>
                    <a:pt x="14" y="13"/>
                  </a:cubicBezTo>
                  <a:cubicBezTo>
                    <a:pt x="14" y="15"/>
                    <a:pt x="15" y="17"/>
                    <a:pt x="16" y="19"/>
                  </a:cubicBezTo>
                  <a:cubicBezTo>
                    <a:pt x="17" y="20"/>
                    <a:pt x="18" y="20"/>
                    <a:pt x="20" y="20"/>
                  </a:cubicBezTo>
                  <a:cubicBezTo>
                    <a:pt x="22" y="20"/>
                    <a:pt x="23" y="20"/>
                    <a:pt x="24" y="19"/>
                  </a:cubicBezTo>
                  <a:cubicBezTo>
                    <a:pt x="25" y="17"/>
                    <a:pt x="26" y="15"/>
                    <a:pt x="26" y="13"/>
                  </a:cubicBezTo>
                  <a:moveTo>
                    <a:pt x="14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2"/>
                    <a:pt x="9" y="12"/>
                    <a:pt x="9" y="12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EDB21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187" name="Subtitle 2"/>
          <p:cNvSpPr txBox="1">
            <a:spLocks/>
          </p:cNvSpPr>
          <p:nvPr/>
        </p:nvSpPr>
        <p:spPr>
          <a:xfrm>
            <a:off x="5825663" y="3506618"/>
            <a:ext cx="2753439" cy="295756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1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The birth of Zhixiao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ntinghei SC Demibold" charset="-122"/>
              <a:sym typeface="时尚中黑简体" charset="0"/>
            </a:endParaRPr>
          </a:p>
        </p:txBody>
      </p:sp>
      <p:sp>
        <p:nvSpPr>
          <p:cNvPr id="188" name="文本框 187"/>
          <p:cNvSpPr txBox="1"/>
          <p:nvPr/>
        </p:nvSpPr>
        <p:spPr>
          <a:xfrm>
            <a:off x="5808004" y="2770492"/>
            <a:ext cx="39219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400" b="1">
                <a:solidFill>
                  <a:schemeClr val="tx1">
                    <a:lumMod val="75000"/>
                    <a:lumOff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智小妍的诞生</a:t>
            </a:r>
            <a:endParaRPr kumimoji="1"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EEEFED3-386A-425C-8AC1-DC6BC8985815}"/>
              </a:ext>
            </a:extLst>
          </p:cNvPr>
          <p:cNvSpPr/>
          <p:nvPr/>
        </p:nvSpPr>
        <p:spPr>
          <a:xfrm>
            <a:off x="3866547" y="2736851"/>
            <a:ext cx="141040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altLang="zh-CN" sz="6600" cap="all" spc="209">
                <a:solidFill>
                  <a:srgbClr val="FFA615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01</a:t>
            </a:r>
            <a:endParaRPr lang="zh-CN" altLang="en-US" sz="6600" cap="all" spc="209" dirty="0">
              <a:solidFill>
                <a:srgbClr val="FFA615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cxnSp>
        <p:nvCxnSpPr>
          <p:cNvPr id="189" name="直线连接符 2">
            <a:extLst>
              <a:ext uri="{FF2B5EF4-FFF2-40B4-BE49-F238E27FC236}">
                <a16:creationId xmlns:a16="http://schemas.microsoft.com/office/drawing/2014/main" id="{CFC89641-1B60-4215-9101-981350F52D96}"/>
              </a:ext>
            </a:extLst>
          </p:cNvPr>
          <p:cNvCxnSpPr>
            <a:cxnSpLocks/>
          </p:cNvCxnSpPr>
          <p:nvPr/>
        </p:nvCxnSpPr>
        <p:spPr>
          <a:xfrm flipV="1">
            <a:off x="5977433" y="3935236"/>
            <a:ext cx="1791567" cy="13126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59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Freeform 7"/>
          <p:cNvSpPr/>
          <p:nvPr/>
        </p:nvSpPr>
        <p:spPr bwMode="auto">
          <a:xfrm flipV="1">
            <a:off x="1781930" y="2008163"/>
            <a:ext cx="1759784" cy="1621962"/>
          </a:xfrm>
          <a:custGeom>
            <a:avLst/>
            <a:gdLst>
              <a:gd name="connsiteX0" fmla="*/ 971829 w 2671591"/>
              <a:gd name="connsiteY0" fmla="*/ 311 h 2234714"/>
              <a:gd name="connsiteX1" fmla="*/ 1658132 w 2671591"/>
              <a:gd name="connsiteY1" fmla="*/ 121675 h 2234714"/>
              <a:gd name="connsiteX2" fmla="*/ 2391482 w 2671591"/>
              <a:gd name="connsiteY2" fmla="*/ 570868 h 2234714"/>
              <a:gd name="connsiteX3" fmla="*/ 2671591 w 2671591"/>
              <a:gd name="connsiteY3" fmla="*/ 1127080 h 2234714"/>
              <a:gd name="connsiteX4" fmla="*/ 2398520 w 2671591"/>
              <a:gd name="connsiteY4" fmla="*/ 1555152 h 2234714"/>
              <a:gd name="connsiteX5" fmla="*/ 1656724 w 2671591"/>
              <a:gd name="connsiteY5" fmla="*/ 2040957 h 2234714"/>
              <a:gd name="connsiteX6" fmla="*/ 436351 w 2671591"/>
              <a:gd name="connsiteY6" fmla="*/ 2146567 h 2234714"/>
              <a:gd name="connsiteX7" fmla="*/ 0 w 2671591"/>
              <a:gd name="connsiteY7" fmla="*/ 1127080 h 2234714"/>
              <a:gd name="connsiteX8" fmla="*/ 453241 w 2671591"/>
              <a:gd name="connsiteY8" fmla="*/ 130124 h 2234714"/>
              <a:gd name="connsiteX9" fmla="*/ 971829 w 2671591"/>
              <a:gd name="connsiteY9" fmla="*/ 311 h 223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71591" h="2234714">
                <a:moveTo>
                  <a:pt x="971829" y="311"/>
                </a:moveTo>
                <a:cubicBezTo>
                  <a:pt x="1208558" y="-4512"/>
                  <a:pt x="1452273" y="47220"/>
                  <a:pt x="1658132" y="121675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1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3"/>
                  <a:pt x="453241" y="130124"/>
                </a:cubicBezTo>
                <a:cubicBezTo>
                  <a:pt x="607811" y="42027"/>
                  <a:pt x="787708" y="4063"/>
                  <a:pt x="971829" y="311"/>
                </a:cubicBezTo>
                <a:close/>
              </a:path>
            </a:pathLst>
          </a:custGeom>
          <a:solidFill>
            <a:srgbClr val="4BC9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C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541713" y="509347"/>
            <a:ext cx="6012366" cy="470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400" b="1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需求分析</a:t>
            </a:r>
            <a:r>
              <a:rPr kumimoji="1" lang="en-US" altLang="zh-CN" sz="2400" b="1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——“</a:t>
            </a:r>
            <a:r>
              <a:rPr kumimoji="1" lang="zh-CN" altLang="en-US" sz="2400" b="1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智小研” 产生的三大原因</a:t>
            </a:r>
          </a:p>
        </p:txBody>
      </p:sp>
      <p:sp>
        <p:nvSpPr>
          <p:cNvPr id="39" name="Subtitle 2"/>
          <p:cNvSpPr txBox="1">
            <a:spLocks/>
          </p:cNvSpPr>
          <p:nvPr/>
        </p:nvSpPr>
        <p:spPr>
          <a:xfrm>
            <a:off x="1380198" y="3836343"/>
            <a:ext cx="2624892" cy="675732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考研难，查学校难，查合适的专业更难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1ED6D8-075A-4ED4-86FD-F723CABC84F2}"/>
              </a:ext>
            </a:extLst>
          </p:cNvPr>
          <p:cNvSpPr txBox="1"/>
          <p:nvPr/>
        </p:nvSpPr>
        <p:spPr>
          <a:xfrm>
            <a:off x="2191953" y="2332894"/>
            <a:ext cx="1198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chemeClr val="bg1"/>
                </a:solidFill>
              </a:rPr>
              <a:t>01</a:t>
            </a:r>
            <a:endParaRPr lang="zh-CN" altLang="en-US" sz="4800">
              <a:solidFill>
                <a:schemeClr val="bg1"/>
              </a:solidFill>
            </a:endParaRP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A289F0CB-7452-44CE-A656-752F8F7879D2}"/>
              </a:ext>
            </a:extLst>
          </p:cNvPr>
          <p:cNvSpPr txBox="1">
            <a:spLocks/>
          </p:cNvSpPr>
          <p:nvPr/>
        </p:nvSpPr>
        <p:spPr>
          <a:xfrm>
            <a:off x="1380198" y="4512075"/>
            <a:ext cx="2624892" cy="1122008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其它网站往往数据不全，找不到自己想要的信息，在各大网站间来回查找，被各大考研机构忽悠，难以找到有用的信息。</a:t>
            </a:r>
          </a:p>
        </p:txBody>
      </p:sp>
      <p:sp>
        <p:nvSpPr>
          <p:cNvPr id="45" name="Freeform 7">
            <a:extLst>
              <a:ext uri="{FF2B5EF4-FFF2-40B4-BE49-F238E27FC236}">
                <a16:creationId xmlns:a16="http://schemas.microsoft.com/office/drawing/2014/main" id="{96BDF597-BFB6-4817-939E-2CB4606B5ED1}"/>
              </a:ext>
            </a:extLst>
          </p:cNvPr>
          <p:cNvSpPr/>
          <p:nvPr/>
        </p:nvSpPr>
        <p:spPr bwMode="auto">
          <a:xfrm flipV="1">
            <a:off x="5376997" y="2008163"/>
            <a:ext cx="1759784" cy="1621962"/>
          </a:xfrm>
          <a:custGeom>
            <a:avLst/>
            <a:gdLst>
              <a:gd name="connsiteX0" fmla="*/ 971829 w 2671591"/>
              <a:gd name="connsiteY0" fmla="*/ 311 h 2234714"/>
              <a:gd name="connsiteX1" fmla="*/ 1658132 w 2671591"/>
              <a:gd name="connsiteY1" fmla="*/ 121675 h 2234714"/>
              <a:gd name="connsiteX2" fmla="*/ 2391482 w 2671591"/>
              <a:gd name="connsiteY2" fmla="*/ 570868 h 2234714"/>
              <a:gd name="connsiteX3" fmla="*/ 2671591 w 2671591"/>
              <a:gd name="connsiteY3" fmla="*/ 1127080 h 2234714"/>
              <a:gd name="connsiteX4" fmla="*/ 2398520 w 2671591"/>
              <a:gd name="connsiteY4" fmla="*/ 1555152 h 2234714"/>
              <a:gd name="connsiteX5" fmla="*/ 1656724 w 2671591"/>
              <a:gd name="connsiteY5" fmla="*/ 2040957 h 2234714"/>
              <a:gd name="connsiteX6" fmla="*/ 436351 w 2671591"/>
              <a:gd name="connsiteY6" fmla="*/ 2146567 h 2234714"/>
              <a:gd name="connsiteX7" fmla="*/ 0 w 2671591"/>
              <a:gd name="connsiteY7" fmla="*/ 1127080 h 2234714"/>
              <a:gd name="connsiteX8" fmla="*/ 453241 w 2671591"/>
              <a:gd name="connsiteY8" fmla="*/ 130124 h 2234714"/>
              <a:gd name="connsiteX9" fmla="*/ 971829 w 2671591"/>
              <a:gd name="connsiteY9" fmla="*/ 311 h 223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71591" h="2234714">
                <a:moveTo>
                  <a:pt x="971829" y="311"/>
                </a:moveTo>
                <a:cubicBezTo>
                  <a:pt x="1208558" y="-4512"/>
                  <a:pt x="1452273" y="47220"/>
                  <a:pt x="1658132" y="121675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1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3"/>
                  <a:pt x="453241" y="130124"/>
                </a:cubicBezTo>
                <a:cubicBezTo>
                  <a:pt x="607811" y="42027"/>
                  <a:pt x="787708" y="4063"/>
                  <a:pt x="971829" y="311"/>
                </a:cubicBezTo>
                <a:close/>
              </a:path>
            </a:pathLst>
          </a:custGeom>
          <a:solidFill>
            <a:srgbClr val="4BC9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C000"/>
              </a:solidFill>
            </a:endParaRPr>
          </a:p>
        </p:txBody>
      </p:sp>
      <p:sp>
        <p:nvSpPr>
          <p:cNvPr id="46" name="Subtitle 2">
            <a:extLst>
              <a:ext uri="{FF2B5EF4-FFF2-40B4-BE49-F238E27FC236}">
                <a16:creationId xmlns:a16="http://schemas.microsoft.com/office/drawing/2014/main" id="{0309DF48-6FB6-452C-8A46-6168EA68FB06}"/>
              </a:ext>
            </a:extLst>
          </p:cNvPr>
          <p:cNvSpPr txBox="1">
            <a:spLocks/>
          </p:cNvSpPr>
          <p:nvPr/>
        </p:nvSpPr>
        <p:spPr>
          <a:xfrm>
            <a:off x="4975265" y="3836343"/>
            <a:ext cx="2624892" cy="675732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找不到定位？该去哪个学校呢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908965A6-553C-48C2-B4E7-DE488B5E352B}"/>
              </a:ext>
            </a:extLst>
          </p:cNvPr>
          <p:cNvSpPr txBox="1"/>
          <p:nvPr/>
        </p:nvSpPr>
        <p:spPr>
          <a:xfrm>
            <a:off x="5787020" y="2332894"/>
            <a:ext cx="1198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chemeClr val="bg1"/>
                </a:solidFill>
              </a:rPr>
              <a:t>02</a:t>
            </a:r>
            <a:endParaRPr lang="zh-CN" altLang="en-US" sz="4800">
              <a:solidFill>
                <a:schemeClr val="bg1"/>
              </a:solidFill>
            </a:endParaRPr>
          </a:p>
        </p:txBody>
      </p:sp>
      <p:sp>
        <p:nvSpPr>
          <p:cNvPr id="48" name="Subtitle 2">
            <a:extLst>
              <a:ext uri="{FF2B5EF4-FFF2-40B4-BE49-F238E27FC236}">
                <a16:creationId xmlns:a16="http://schemas.microsoft.com/office/drawing/2014/main" id="{B6B6428D-2B8C-47A8-BD9D-BE0B91B07DC6}"/>
              </a:ext>
            </a:extLst>
          </p:cNvPr>
          <p:cNvSpPr txBox="1">
            <a:spLocks/>
          </p:cNvSpPr>
          <p:nvPr/>
        </p:nvSpPr>
        <p:spPr>
          <a:xfrm>
            <a:off x="4975265" y="4512075"/>
            <a:ext cx="2624892" cy="1122008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不知道该怎么选择学校？不知道自己所在的定位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?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学校太多？不知道学校间的差距。缺乏对比和参考性。</a:t>
            </a:r>
          </a:p>
        </p:txBody>
      </p:sp>
      <p:sp>
        <p:nvSpPr>
          <p:cNvPr id="49" name="Freeform 7">
            <a:extLst>
              <a:ext uri="{FF2B5EF4-FFF2-40B4-BE49-F238E27FC236}">
                <a16:creationId xmlns:a16="http://schemas.microsoft.com/office/drawing/2014/main" id="{5DE1A8C4-8B59-4A76-B305-953DDD2842DD}"/>
              </a:ext>
            </a:extLst>
          </p:cNvPr>
          <p:cNvSpPr/>
          <p:nvPr/>
        </p:nvSpPr>
        <p:spPr bwMode="auto">
          <a:xfrm flipV="1">
            <a:off x="8753676" y="1933400"/>
            <a:ext cx="1759784" cy="1621962"/>
          </a:xfrm>
          <a:custGeom>
            <a:avLst/>
            <a:gdLst>
              <a:gd name="connsiteX0" fmla="*/ 971829 w 2671591"/>
              <a:gd name="connsiteY0" fmla="*/ 311 h 2234714"/>
              <a:gd name="connsiteX1" fmla="*/ 1658132 w 2671591"/>
              <a:gd name="connsiteY1" fmla="*/ 121675 h 2234714"/>
              <a:gd name="connsiteX2" fmla="*/ 2391482 w 2671591"/>
              <a:gd name="connsiteY2" fmla="*/ 570868 h 2234714"/>
              <a:gd name="connsiteX3" fmla="*/ 2671591 w 2671591"/>
              <a:gd name="connsiteY3" fmla="*/ 1127080 h 2234714"/>
              <a:gd name="connsiteX4" fmla="*/ 2398520 w 2671591"/>
              <a:gd name="connsiteY4" fmla="*/ 1555152 h 2234714"/>
              <a:gd name="connsiteX5" fmla="*/ 1656724 w 2671591"/>
              <a:gd name="connsiteY5" fmla="*/ 2040957 h 2234714"/>
              <a:gd name="connsiteX6" fmla="*/ 436351 w 2671591"/>
              <a:gd name="connsiteY6" fmla="*/ 2146567 h 2234714"/>
              <a:gd name="connsiteX7" fmla="*/ 0 w 2671591"/>
              <a:gd name="connsiteY7" fmla="*/ 1127080 h 2234714"/>
              <a:gd name="connsiteX8" fmla="*/ 453241 w 2671591"/>
              <a:gd name="connsiteY8" fmla="*/ 130124 h 2234714"/>
              <a:gd name="connsiteX9" fmla="*/ 971829 w 2671591"/>
              <a:gd name="connsiteY9" fmla="*/ 311 h 223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71591" h="2234714">
                <a:moveTo>
                  <a:pt x="971829" y="311"/>
                </a:moveTo>
                <a:cubicBezTo>
                  <a:pt x="1208558" y="-4512"/>
                  <a:pt x="1452273" y="47220"/>
                  <a:pt x="1658132" y="121675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1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3"/>
                  <a:pt x="453241" y="130124"/>
                </a:cubicBezTo>
                <a:cubicBezTo>
                  <a:pt x="607811" y="42027"/>
                  <a:pt x="787708" y="4063"/>
                  <a:pt x="971829" y="311"/>
                </a:cubicBezTo>
                <a:close/>
              </a:path>
            </a:pathLst>
          </a:custGeom>
          <a:solidFill>
            <a:srgbClr val="4BC9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C000"/>
              </a:solidFill>
            </a:endParaRPr>
          </a:p>
        </p:txBody>
      </p:sp>
      <p:sp>
        <p:nvSpPr>
          <p:cNvPr id="50" name="Subtitle 2">
            <a:extLst>
              <a:ext uri="{FF2B5EF4-FFF2-40B4-BE49-F238E27FC236}">
                <a16:creationId xmlns:a16="http://schemas.microsoft.com/office/drawing/2014/main" id="{9A34604C-98CB-4C32-89A6-A89FB7830695}"/>
              </a:ext>
            </a:extLst>
          </p:cNvPr>
          <p:cNvSpPr txBox="1">
            <a:spLocks/>
          </p:cNvSpPr>
          <p:nvPr/>
        </p:nvSpPr>
        <p:spPr>
          <a:xfrm>
            <a:off x="8351944" y="3761580"/>
            <a:ext cx="2624892" cy="675732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有了目标，没有针对性的资料？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A66A8F7-7C00-4C30-B1C2-C245AC90A8A5}"/>
              </a:ext>
            </a:extLst>
          </p:cNvPr>
          <p:cNvSpPr txBox="1"/>
          <p:nvPr/>
        </p:nvSpPr>
        <p:spPr>
          <a:xfrm>
            <a:off x="9163699" y="2258131"/>
            <a:ext cx="1198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chemeClr val="bg1"/>
                </a:solidFill>
              </a:rPr>
              <a:t>03</a:t>
            </a:r>
            <a:endParaRPr lang="zh-CN" altLang="en-US" sz="4800">
              <a:solidFill>
                <a:schemeClr val="bg1"/>
              </a:solidFill>
            </a:endParaRPr>
          </a:p>
        </p:txBody>
      </p:sp>
      <p:sp>
        <p:nvSpPr>
          <p:cNvPr id="52" name="Subtitle 2">
            <a:extLst>
              <a:ext uri="{FF2B5EF4-FFF2-40B4-BE49-F238E27FC236}">
                <a16:creationId xmlns:a16="http://schemas.microsoft.com/office/drawing/2014/main" id="{96367570-DEE2-4E01-BE74-6D836206FAAB}"/>
              </a:ext>
            </a:extLst>
          </p:cNvPr>
          <p:cNvSpPr txBox="1">
            <a:spLocks/>
          </p:cNvSpPr>
          <p:nvPr/>
        </p:nvSpPr>
        <p:spPr>
          <a:xfrm>
            <a:off x="8351944" y="4437312"/>
            <a:ext cx="2624892" cy="863476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学校自主出题，资料不全，缺乏自定计划，没有明确的学习方向。</a:t>
            </a:r>
          </a:p>
        </p:txBody>
      </p:sp>
    </p:spTree>
    <p:extLst>
      <p:ext uri="{BB962C8B-B14F-4D97-AF65-F5344CB8AC3E}">
        <p14:creationId xmlns:p14="http://schemas.microsoft.com/office/powerpoint/2010/main" val="524575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Shape 481"/>
          <p:cNvSpPr/>
          <p:nvPr/>
        </p:nvSpPr>
        <p:spPr>
          <a:xfrm rot="592588">
            <a:off x="2506171" y="1392169"/>
            <a:ext cx="8183994" cy="5117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400" y="12000"/>
                  <a:pt x="8475" y="5700"/>
                  <a:pt x="18225" y="2700"/>
                </a:cubicBezTo>
                <a:lnTo>
                  <a:pt x="18035" y="0"/>
                </a:lnTo>
                <a:lnTo>
                  <a:pt x="21600" y="4320"/>
                </a:lnTo>
                <a:lnTo>
                  <a:pt x="18795" y="10800"/>
                </a:lnTo>
                <a:lnTo>
                  <a:pt x="18605" y="8100"/>
                </a:lnTo>
                <a:cubicBezTo>
                  <a:pt x="9802" y="9300"/>
                  <a:pt x="3600" y="13800"/>
                  <a:pt x="0" y="2160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round/>
          </a:ln>
        </p:spPr>
        <p:txBody>
          <a:bodyPr lIns="0" tIns="0" rIns="0" bIns="0"/>
          <a:lstStyle/>
          <a:p>
            <a:pPr defTabSz="2286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40" name="Shape 482"/>
          <p:cNvSpPr/>
          <p:nvPr/>
        </p:nvSpPr>
        <p:spPr>
          <a:xfrm rot="592588">
            <a:off x="2856580" y="4269590"/>
            <a:ext cx="836900" cy="836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4BC9D0"/>
          </a:solidFill>
          <a:ln w="254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000"/>
          </a:p>
        </p:txBody>
      </p:sp>
      <p:sp>
        <p:nvSpPr>
          <p:cNvPr id="41" name="Shape 483"/>
          <p:cNvSpPr/>
          <p:nvPr/>
        </p:nvSpPr>
        <p:spPr>
          <a:xfrm rot="592588">
            <a:off x="4620225" y="2814079"/>
            <a:ext cx="1612133" cy="1620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BC9D0"/>
          </a:solidFill>
          <a:ln w="254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000"/>
          </a:p>
        </p:txBody>
      </p:sp>
      <p:sp>
        <p:nvSpPr>
          <p:cNvPr id="42" name="Shape 484"/>
          <p:cNvSpPr/>
          <p:nvPr/>
        </p:nvSpPr>
        <p:spPr>
          <a:xfrm rot="592588">
            <a:off x="7216545" y="2197169"/>
            <a:ext cx="1929274" cy="1937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BC9D0"/>
          </a:solidFill>
          <a:ln w="254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000"/>
          </a:p>
        </p:txBody>
      </p:sp>
      <p:sp>
        <p:nvSpPr>
          <p:cNvPr id="43" name="Shape 485"/>
          <p:cNvSpPr/>
          <p:nvPr/>
        </p:nvSpPr>
        <p:spPr>
          <a:xfrm>
            <a:off x="3082079" y="4474374"/>
            <a:ext cx="388231" cy="4580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>
              <a:defRPr sz="3600" spc="-107">
                <a:solidFill>
                  <a:srgbClr val="FFFFFF"/>
                </a:solidFill>
                <a:latin typeface="Montserrat-Bold"/>
                <a:ea typeface="Montserrat-Bold"/>
                <a:cs typeface="Montserrat-Bold"/>
                <a:sym typeface="Montserrat-Bold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数据采集</a:t>
            </a:r>
            <a:endParaRPr lang="id-ID" altLang="zh-CN" sz="1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Shape 494"/>
          <p:cNvSpPr/>
          <p:nvPr/>
        </p:nvSpPr>
        <p:spPr>
          <a:xfrm>
            <a:off x="3246182" y="3333294"/>
            <a:ext cx="1" cy="804511"/>
          </a:xfrm>
          <a:prstGeom prst="line">
            <a:avLst/>
          </a:prstGeom>
          <a:ln>
            <a:headEnd type="oval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lIns="0" tIns="0" rIns="0" bIns="0" anchor="ctr"/>
          <a:lstStyle/>
          <a:p>
            <a:pPr defTabSz="2286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53" name="Shape 495"/>
          <p:cNvSpPr/>
          <p:nvPr/>
        </p:nvSpPr>
        <p:spPr>
          <a:xfrm>
            <a:off x="5416550" y="4507312"/>
            <a:ext cx="0" cy="359916"/>
          </a:xfrm>
          <a:prstGeom prst="line">
            <a:avLst/>
          </a:prstGeom>
          <a:ln>
            <a:headEnd type="oval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lIns="0" tIns="0" rIns="0" bIns="0" anchor="ctr"/>
          <a:lstStyle/>
          <a:p>
            <a:pPr defTabSz="2286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54" name="Shape 496"/>
          <p:cNvSpPr/>
          <p:nvPr/>
        </p:nvSpPr>
        <p:spPr>
          <a:xfrm>
            <a:off x="8197850" y="4284533"/>
            <a:ext cx="0" cy="563002"/>
          </a:xfrm>
          <a:prstGeom prst="line">
            <a:avLst/>
          </a:prstGeom>
          <a:ln>
            <a:headEnd type="oval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lIns="0" tIns="0" rIns="0" bIns="0" anchor="ctr"/>
          <a:lstStyle/>
          <a:p>
            <a:pPr defTabSz="2286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56" name="Subtitle 2"/>
          <p:cNvSpPr txBox="1">
            <a:spLocks/>
          </p:cNvSpPr>
          <p:nvPr/>
        </p:nvSpPr>
        <p:spPr>
          <a:xfrm>
            <a:off x="1868288" y="1787451"/>
            <a:ext cx="2624892" cy="1383683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查专业，查学校</a:t>
            </a:r>
            <a:endParaRPr lang="id-ID" altLang="zh-CN" sz="2000" b="1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通过强大的数据收集系统与整合方案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,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囊括中国研究生招生信息网，中国教育在线网，考研帮等三大网站的研考开放数据。做到了点面全。</a:t>
            </a:r>
          </a:p>
        </p:txBody>
      </p:sp>
      <p:sp>
        <p:nvSpPr>
          <p:cNvPr id="59" name="矩形 58"/>
          <p:cNvSpPr/>
          <p:nvPr/>
        </p:nvSpPr>
        <p:spPr>
          <a:xfrm>
            <a:off x="4312436" y="624157"/>
            <a:ext cx="4093933" cy="470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400" b="1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需求分析</a:t>
            </a:r>
            <a:r>
              <a:rPr kumimoji="1" lang="en-US" altLang="zh-CN" sz="2400" b="1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——what we do?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E0675F42-C43C-4028-839B-7DCA6C42A8D0}"/>
              </a:ext>
            </a:extLst>
          </p:cNvPr>
          <p:cNvSpPr txBox="1">
            <a:spLocks/>
          </p:cNvSpPr>
          <p:nvPr/>
        </p:nvSpPr>
        <p:spPr>
          <a:xfrm>
            <a:off x="4104104" y="5025542"/>
            <a:ext cx="2624892" cy="1162084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抓准定位</a:t>
            </a:r>
          </a:p>
          <a:p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针对所在的学校，以及平时的学习情况建立成绩分析模型，智能推荐适合的学校。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62C52AC3-0E17-46A0-8960-F49A2B3DEBE7}"/>
              </a:ext>
            </a:extLst>
          </p:cNvPr>
          <p:cNvSpPr txBox="1">
            <a:spLocks/>
          </p:cNvSpPr>
          <p:nvPr/>
        </p:nvSpPr>
        <p:spPr>
          <a:xfrm>
            <a:off x="6988644" y="5014216"/>
            <a:ext cx="2624892" cy="1162084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正对目标</a:t>
            </a:r>
          </a:p>
          <a:p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基于心仪的学校与专业，推荐合适的学习用书与参考资料，为考研之路护航。</a:t>
            </a:r>
          </a:p>
        </p:txBody>
      </p:sp>
      <p:sp>
        <p:nvSpPr>
          <p:cNvPr id="19" name="Shape 485">
            <a:extLst>
              <a:ext uri="{FF2B5EF4-FFF2-40B4-BE49-F238E27FC236}">
                <a16:creationId xmlns:a16="http://schemas.microsoft.com/office/drawing/2014/main" id="{41F334D9-C82E-4BD7-B1E2-F4669CB64184}"/>
              </a:ext>
            </a:extLst>
          </p:cNvPr>
          <p:cNvSpPr/>
          <p:nvPr/>
        </p:nvSpPr>
        <p:spPr>
          <a:xfrm>
            <a:off x="5079693" y="3347829"/>
            <a:ext cx="920995" cy="628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>
              <a:defRPr sz="3600" spc="-107">
                <a:solidFill>
                  <a:srgbClr val="FFFFFF"/>
                </a:solidFill>
                <a:latin typeface="Montserrat-Bold"/>
                <a:ea typeface="Montserrat-Bold"/>
                <a:cs typeface="Montserrat-Bold"/>
                <a:sym typeface="Montserrat-Bold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数据模型分析</a:t>
            </a:r>
          </a:p>
        </p:txBody>
      </p:sp>
      <p:sp>
        <p:nvSpPr>
          <p:cNvPr id="20" name="Shape 485">
            <a:extLst>
              <a:ext uri="{FF2B5EF4-FFF2-40B4-BE49-F238E27FC236}">
                <a16:creationId xmlns:a16="http://schemas.microsoft.com/office/drawing/2014/main" id="{B442FAD8-B38E-481C-AE58-B19998A8891F}"/>
              </a:ext>
            </a:extLst>
          </p:cNvPr>
          <p:cNvSpPr/>
          <p:nvPr/>
        </p:nvSpPr>
        <p:spPr>
          <a:xfrm>
            <a:off x="7926097" y="2866141"/>
            <a:ext cx="749986" cy="628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>
              <a:defRPr sz="3600" spc="-107">
                <a:solidFill>
                  <a:srgbClr val="FFFFFF"/>
                </a:solidFill>
                <a:latin typeface="Montserrat-Bold"/>
                <a:ea typeface="Montserrat-Bold"/>
                <a:cs typeface="Montserrat-Bold"/>
                <a:sym typeface="Montserrat-Bold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二者兼备</a:t>
            </a:r>
          </a:p>
        </p:txBody>
      </p:sp>
    </p:spTree>
    <p:extLst>
      <p:ext uri="{BB962C8B-B14F-4D97-AF65-F5344CB8AC3E}">
        <p14:creationId xmlns:p14="http://schemas.microsoft.com/office/powerpoint/2010/main" val="1548447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6" name="Group 185"/>
          <p:cNvGrpSpPr/>
          <p:nvPr/>
        </p:nvGrpSpPr>
        <p:grpSpPr>
          <a:xfrm>
            <a:off x="3528563" y="2265364"/>
            <a:ext cx="2123012" cy="4598987"/>
            <a:chOff x="1608138" y="2265363"/>
            <a:chExt cx="2047875" cy="4598987"/>
          </a:xfrm>
        </p:grpSpPr>
        <p:sp>
          <p:nvSpPr>
            <p:cNvPr id="17" name="Freeform 4"/>
            <p:cNvSpPr>
              <a:spLocks/>
            </p:cNvSpPr>
            <p:nvPr/>
          </p:nvSpPr>
          <p:spPr bwMode="auto">
            <a:xfrm>
              <a:off x="1608138" y="3730625"/>
              <a:ext cx="1965325" cy="2233613"/>
            </a:xfrm>
            <a:custGeom>
              <a:avLst/>
              <a:gdLst/>
              <a:ahLst/>
              <a:cxnLst>
                <a:cxn ang="0">
                  <a:pos x="856" y="146"/>
                </a:cxn>
                <a:cxn ang="0">
                  <a:pos x="754" y="166"/>
                </a:cxn>
                <a:cxn ang="0">
                  <a:pos x="699" y="249"/>
                </a:cxn>
                <a:cxn ang="0">
                  <a:pos x="162" y="251"/>
                </a:cxn>
                <a:cxn ang="0">
                  <a:pos x="150" y="122"/>
                </a:cxn>
                <a:cxn ang="0">
                  <a:pos x="0" y="0"/>
                </a:cxn>
                <a:cxn ang="0">
                  <a:pos x="55" y="609"/>
                </a:cxn>
                <a:cxn ang="0">
                  <a:pos x="101" y="686"/>
                </a:cxn>
                <a:cxn ang="0">
                  <a:pos x="102" y="1020"/>
                </a:cxn>
                <a:cxn ang="0">
                  <a:pos x="508" y="1019"/>
                </a:cxn>
                <a:cxn ang="0">
                  <a:pos x="508" y="807"/>
                </a:cxn>
                <a:cxn ang="0">
                  <a:pos x="876" y="248"/>
                </a:cxn>
                <a:cxn ang="0">
                  <a:pos x="856" y="146"/>
                </a:cxn>
              </a:cxnLst>
              <a:rect l="0" t="0" r="r" b="b"/>
              <a:pathLst>
                <a:path w="898" h="1020">
                  <a:moveTo>
                    <a:pt x="856" y="146"/>
                  </a:moveTo>
                  <a:cubicBezTo>
                    <a:pt x="822" y="124"/>
                    <a:pt x="776" y="132"/>
                    <a:pt x="754" y="166"/>
                  </a:cubicBezTo>
                  <a:cubicBezTo>
                    <a:pt x="699" y="249"/>
                    <a:pt x="699" y="249"/>
                    <a:pt x="699" y="249"/>
                  </a:cubicBezTo>
                  <a:cubicBezTo>
                    <a:pt x="162" y="251"/>
                    <a:pt x="162" y="251"/>
                    <a:pt x="162" y="251"/>
                  </a:cubicBezTo>
                  <a:cubicBezTo>
                    <a:pt x="150" y="122"/>
                    <a:pt x="150" y="122"/>
                    <a:pt x="150" y="122"/>
                  </a:cubicBezTo>
                  <a:cubicBezTo>
                    <a:pt x="140" y="15"/>
                    <a:pt x="67" y="0"/>
                    <a:pt x="0" y="0"/>
                  </a:cubicBezTo>
                  <a:cubicBezTo>
                    <a:pt x="55" y="609"/>
                    <a:pt x="55" y="609"/>
                    <a:pt x="55" y="609"/>
                  </a:cubicBezTo>
                  <a:cubicBezTo>
                    <a:pt x="58" y="641"/>
                    <a:pt x="76" y="669"/>
                    <a:pt x="101" y="686"/>
                  </a:cubicBezTo>
                  <a:cubicBezTo>
                    <a:pt x="102" y="1020"/>
                    <a:pt x="102" y="1020"/>
                    <a:pt x="102" y="1020"/>
                  </a:cubicBezTo>
                  <a:cubicBezTo>
                    <a:pt x="508" y="1019"/>
                    <a:pt x="508" y="1019"/>
                    <a:pt x="508" y="1019"/>
                  </a:cubicBezTo>
                  <a:cubicBezTo>
                    <a:pt x="508" y="807"/>
                    <a:pt x="508" y="807"/>
                    <a:pt x="508" y="807"/>
                  </a:cubicBezTo>
                  <a:cubicBezTo>
                    <a:pt x="876" y="248"/>
                    <a:pt x="876" y="248"/>
                    <a:pt x="876" y="248"/>
                  </a:cubicBezTo>
                  <a:cubicBezTo>
                    <a:pt x="898" y="215"/>
                    <a:pt x="889" y="169"/>
                    <a:pt x="856" y="146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5"/>
            <p:cNvSpPr>
              <a:spLocks/>
            </p:cNvSpPr>
            <p:nvPr/>
          </p:nvSpPr>
          <p:spPr bwMode="auto">
            <a:xfrm>
              <a:off x="2528888" y="3492500"/>
              <a:ext cx="958850" cy="1273175"/>
            </a:xfrm>
            <a:custGeom>
              <a:avLst/>
              <a:gdLst/>
              <a:ahLst/>
              <a:cxnLst>
                <a:cxn ang="0">
                  <a:pos x="396" y="22"/>
                </a:cxn>
                <a:cxn ang="0">
                  <a:pos x="396" y="22"/>
                </a:cxn>
                <a:cxn ang="0">
                  <a:pos x="415" y="124"/>
                </a:cxn>
                <a:cxn ang="0">
                  <a:pos x="128" y="549"/>
                </a:cxn>
                <a:cxn ang="0">
                  <a:pos x="39" y="465"/>
                </a:cxn>
                <a:cxn ang="0">
                  <a:pos x="34" y="465"/>
                </a:cxn>
                <a:cxn ang="0">
                  <a:pos x="28" y="418"/>
                </a:cxn>
                <a:cxn ang="0">
                  <a:pos x="294" y="42"/>
                </a:cxn>
                <a:cxn ang="0">
                  <a:pos x="396" y="22"/>
                </a:cxn>
              </a:cxnLst>
              <a:rect l="0" t="0" r="r" b="b"/>
              <a:pathLst>
                <a:path w="438" h="582">
                  <a:moveTo>
                    <a:pt x="396" y="22"/>
                  </a:moveTo>
                  <a:cubicBezTo>
                    <a:pt x="396" y="22"/>
                    <a:pt x="396" y="22"/>
                    <a:pt x="396" y="22"/>
                  </a:cubicBezTo>
                  <a:cubicBezTo>
                    <a:pt x="429" y="45"/>
                    <a:pt x="438" y="91"/>
                    <a:pt x="415" y="124"/>
                  </a:cubicBezTo>
                  <a:cubicBezTo>
                    <a:pt x="128" y="549"/>
                    <a:pt x="128" y="549"/>
                    <a:pt x="128" y="549"/>
                  </a:cubicBezTo>
                  <a:cubicBezTo>
                    <a:pt x="106" y="582"/>
                    <a:pt x="73" y="488"/>
                    <a:pt x="39" y="465"/>
                  </a:cubicBezTo>
                  <a:cubicBezTo>
                    <a:pt x="34" y="465"/>
                    <a:pt x="34" y="465"/>
                    <a:pt x="34" y="465"/>
                  </a:cubicBezTo>
                  <a:cubicBezTo>
                    <a:pt x="0" y="443"/>
                    <a:pt x="6" y="451"/>
                    <a:pt x="28" y="418"/>
                  </a:cubicBezTo>
                  <a:cubicBezTo>
                    <a:pt x="294" y="42"/>
                    <a:pt x="294" y="42"/>
                    <a:pt x="294" y="42"/>
                  </a:cubicBezTo>
                  <a:cubicBezTo>
                    <a:pt x="316" y="8"/>
                    <a:pt x="362" y="0"/>
                    <a:pt x="396" y="22"/>
                  </a:cubicBezTo>
                </a:path>
              </a:pathLst>
            </a:custGeom>
            <a:solidFill>
              <a:srgbClr val="F2A16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2711450" y="3903663"/>
              <a:ext cx="935038" cy="1035050"/>
            </a:xfrm>
            <a:custGeom>
              <a:avLst/>
              <a:gdLst/>
              <a:ahLst/>
              <a:cxnLst>
                <a:cxn ang="0">
                  <a:pos x="390" y="23"/>
                </a:cxn>
                <a:cxn ang="0">
                  <a:pos x="390" y="23"/>
                </a:cxn>
                <a:cxn ang="0">
                  <a:pos x="406" y="115"/>
                </a:cxn>
                <a:cxn ang="0">
                  <a:pos x="195" y="439"/>
                </a:cxn>
                <a:cxn ang="0">
                  <a:pos x="23" y="418"/>
                </a:cxn>
                <a:cxn ang="0">
                  <a:pos x="288" y="42"/>
                </a:cxn>
                <a:cxn ang="0">
                  <a:pos x="390" y="23"/>
                </a:cxn>
              </a:cxnLst>
              <a:rect l="0" t="0" r="r" b="b"/>
              <a:pathLst>
                <a:path w="428" h="473">
                  <a:moveTo>
                    <a:pt x="390" y="23"/>
                  </a:moveTo>
                  <a:cubicBezTo>
                    <a:pt x="390" y="23"/>
                    <a:pt x="390" y="23"/>
                    <a:pt x="390" y="23"/>
                  </a:cubicBezTo>
                  <a:cubicBezTo>
                    <a:pt x="424" y="45"/>
                    <a:pt x="428" y="82"/>
                    <a:pt x="406" y="115"/>
                  </a:cubicBezTo>
                  <a:cubicBezTo>
                    <a:pt x="195" y="439"/>
                    <a:pt x="195" y="439"/>
                    <a:pt x="195" y="439"/>
                  </a:cubicBezTo>
                  <a:cubicBezTo>
                    <a:pt x="173" y="473"/>
                    <a:pt x="0" y="452"/>
                    <a:pt x="23" y="418"/>
                  </a:cubicBezTo>
                  <a:cubicBezTo>
                    <a:pt x="288" y="42"/>
                    <a:pt x="288" y="42"/>
                    <a:pt x="288" y="42"/>
                  </a:cubicBezTo>
                  <a:cubicBezTo>
                    <a:pt x="311" y="9"/>
                    <a:pt x="357" y="0"/>
                    <a:pt x="390" y="23"/>
                  </a:cubicBezTo>
                </a:path>
              </a:pathLst>
            </a:custGeom>
            <a:solidFill>
              <a:srgbClr val="F2A16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2247900" y="2847975"/>
              <a:ext cx="1219200" cy="1666875"/>
            </a:xfrm>
            <a:custGeom>
              <a:avLst/>
              <a:gdLst/>
              <a:ahLst/>
              <a:cxnLst>
                <a:cxn ang="0">
                  <a:pos x="516" y="23"/>
                </a:cxn>
                <a:cxn ang="0">
                  <a:pos x="516" y="23"/>
                </a:cxn>
                <a:cxn ang="0">
                  <a:pos x="536" y="125"/>
                </a:cxn>
                <a:cxn ang="0">
                  <a:pos x="144" y="718"/>
                </a:cxn>
                <a:cxn ang="0">
                  <a:pos x="42" y="738"/>
                </a:cxn>
                <a:cxn ang="0">
                  <a:pos x="23" y="636"/>
                </a:cxn>
                <a:cxn ang="0">
                  <a:pos x="414" y="43"/>
                </a:cxn>
                <a:cxn ang="0">
                  <a:pos x="516" y="23"/>
                </a:cxn>
              </a:cxnLst>
              <a:rect l="0" t="0" r="r" b="b"/>
              <a:pathLst>
                <a:path w="558" h="761">
                  <a:moveTo>
                    <a:pt x="516" y="23"/>
                  </a:moveTo>
                  <a:cubicBezTo>
                    <a:pt x="516" y="23"/>
                    <a:pt x="516" y="23"/>
                    <a:pt x="516" y="23"/>
                  </a:cubicBezTo>
                  <a:cubicBezTo>
                    <a:pt x="550" y="46"/>
                    <a:pt x="558" y="91"/>
                    <a:pt x="536" y="125"/>
                  </a:cubicBezTo>
                  <a:cubicBezTo>
                    <a:pt x="144" y="718"/>
                    <a:pt x="144" y="718"/>
                    <a:pt x="144" y="718"/>
                  </a:cubicBezTo>
                  <a:cubicBezTo>
                    <a:pt x="122" y="752"/>
                    <a:pt x="76" y="761"/>
                    <a:pt x="42" y="738"/>
                  </a:cubicBezTo>
                  <a:cubicBezTo>
                    <a:pt x="9" y="715"/>
                    <a:pt x="0" y="670"/>
                    <a:pt x="23" y="636"/>
                  </a:cubicBezTo>
                  <a:cubicBezTo>
                    <a:pt x="414" y="43"/>
                    <a:pt x="414" y="43"/>
                    <a:pt x="414" y="43"/>
                  </a:cubicBezTo>
                  <a:cubicBezTo>
                    <a:pt x="436" y="9"/>
                    <a:pt x="483" y="0"/>
                    <a:pt x="516" y="23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1906588" y="2265363"/>
              <a:ext cx="1360488" cy="2673350"/>
            </a:xfrm>
            <a:custGeom>
              <a:avLst/>
              <a:gdLst/>
              <a:ahLst/>
              <a:cxnLst>
                <a:cxn ang="0">
                  <a:pos x="128" y="1"/>
                </a:cxn>
                <a:cxn ang="0">
                  <a:pos x="491" y="0"/>
                </a:cxn>
                <a:cxn ang="0">
                  <a:pos x="619" y="127"/>
                </a:cxn>
                <a:cxn ang="0">
                  <a:pos x="622" y="1092"/>
                </a:cxn>
                <a:cxn ang="0">
                  <a:pos x="495" y="1220"/>
                </a:cxn>
                <a:cxn ang="0">
                  <a:pos x="132" y="1221"/>
                </a:cxn>
                <a:cxn ang="0">
                  <a:pos x="3" y="1094"/>
                </a:cxn>
                <a:cxn ang="0">
                  <a:pos x="0" y="129"/>
                </a:cxn>
                <a:cxn ang="0">
                  <a:pos x="128" y="1"/>
                </a:cxn>
              </a:cxnLst>
              <a:rect l="0" t="0" r="r" b="b"/>
              <a:pathLst>
                <a:path w="622" h="1221">
                  <a:moveTo>
                    <a:pt x="128" y="1"/>
                  </a:moveTo>
                  <a:cubicBezTo>
                    <a:pt x="491" y="0"/>
                    <a:pt x="491" y="0"/>
                    <a:pt x="491" y="0"/>
                  </a:cubicBezTo>
                  <a:cubicBezTo>
                    <a:pt x="561" y="0"/>
                    <a:pt x="619" y="57"/>
                    <a:pt x="619" y="127"/>
                  </a:cubicBezTo>
                  <a:cubicBezTo>
                    <a:pt x="622" y="1092"/>
                    <a:pt x="622" y="1092"/>
                    <a:pt x="622" y="1092"/>
                  </a:cubicBezTo>
                  <a:cubicBezTo>
                    <a:pt x="622" y="1162"/>
                    <a:pt x="565" y="1220"/>
                    <a:pt x="495" y="1220"/>
                  </a:cubicBezTo>
                  <a:cubicBezTo>
                    <a:pt x="132" y="1221"/>
                    <a:pt x="132" y="1221"/>
                    <a:pt x="132" y="1221"/>
                  </a:cubicBezTo>
                  <a:cubicBezTo>
                    <a:pt x="61" y="1221"/>
                    <a:pt x="3" y="1164"/>
                    <a:pt x="3" y="1094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59"/>
                    <a:pt x="57" y="1"/>
                    <a:pt x="128" y="1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2025650" y="2489200"/>
              <a:ext cx="1122363" cy="2205038"/>
            </a:xfrm>
            <a:custGeom>
              <a:avLst/>
              <a:gdLst/>
              <a:ahLst/>
              <a:cxnLst>
                <a:cxn ang="0">
                  <a:pos x="1" y="1"/>
                </a:cxn>
                <a:cxn ang="0">
                  <a:pos x="508" y="0"/>
                </a:cxn>
                <a:cxn ang="0">
                  <a:pos x="510" y="2"/>
                </a:cxn>
                <a:cxn ang="0">
                  <a:pos x="513" y="1003"/>
                </a:cxn>
                <a:cxn ang="0">
                  <a:pos x="511" y="1005"/>
                </a:cxn>
                <a:cxn ang="0">
                  <a:pos x="5" y="1007"/>
                </a:cxn>
                <a:cxn ang="0">
                  <a:pos x="3" y="1005"/>
                </a:cxn>
                <a:cxn ang="0">
                  <a:pos x="0" y="3"/>
                </a:cxn>
                <a:cxn ang="0">
                  <a:pos x="1" y="1"/>
                </a:cxn>
              </a:cxnLst>
              <a:rect l="0" t="0" r="r" b="b"/>
              <a:pathLst>
                <a:path w="513" h="1007">
                  <a:moveTo>
                    <a:pt x="1" y="1"/>
                  </a:moveTo>
                  <a:cubicBezTo>
                    <a:pt x="508" y="0"/>
                    <a:pt x="508" y="0"/>
                    <a:pt x="508" y="0"/>
                  </a:cubicBezTo>
                  <a:cubicBezTo>
                    <a:pt x="509" y="0"/>
                    <a:pt x="510" y="1"/>
                    <a:pt x="510" y="2"/>
                  </a:cubicBezTo>
                  <a:cubicBezTo>
                    <a:pt x="513" y="1003"/>
                    <a:pt x="513" y="1003"/>
                    <a:pt x="513" y="1003"/>
                  </a:cubicBezTo>
                  <a:cubicBezTo>
                    <a:pt x="513" y="1004"/>
                    <a:pt x="512" y="1005"/>
                    <a:pt x="511" y="1005"/>
                  </a:cubicBezTo>
                  <a:cubicBezTo>
                    <a:pt x="5" y="1007"/>
                    <a:pt x="5" y="1007"/>
                    <a:pt x="5" y="1007"/>
                  </a:cubicBezTo>
                  <a:cubicBezTo>
                    <a:pt x="4" y="1007"/>
                    <a:pt x="3" y="1006"/>
                    <a:pt x="3" y="100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</a:path>
              </a:pathLst>
            </a:custGeom>
            <a:solidFill>
              <a:srgbClr val="F2F1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auto">
            <a:xfrm>
              <a:off x="3124200" y="3876675"/>
              <a:ext cx="531813" cy="614363"/>
            </a:xfrm>
            <a:custGeom>
              <a:avLst/>
              <a:gdLst/>
              <a:ahLst/>
              <a:cxnLst>
                <a:cxn ang="0">
                  <a:pos x="201" y="22"/>
                </a:cxn>
                <a:cxn ang="0">
                  <a:pos x="201" y="22"/>
                </a:cxn>
                <a:cxn ang="0">
                  <a:pos x="221" y="124"/>
                </a:cxn>
                <a:cxn ang="0">
                  <a:pos x="144" y="238"/>
                </a:cxn>
                <a:cxn ang="0">
                  <a:pos x="42" y="258"/>
                </a:cxn>
                <a:cxn ang="0">
                  <a:pos x="23" y="156"/>
                </a:cxn>
                <a:cxn ang="0">
                  <a:pos x="99" y="42"/>
                </a:cxn>
                <a:cxn ang="0">
                  <a:pos x="201" y="22"/>
                </a:cxn>
              </a:cxnLst>
              <a:rect l="0" t="0" r="r" b="b"/>
              <a:pathLst>
                <a:path w="243" h="280">
                  <a:moveTo>
                    <a:pt x="201" y="22"/>
                  </a:moveTo>
                  <a:cubicBezTo>
                    <a:pt x="201" y="22"/>
                    <a:pt x="201" y="22"/>
                    <a:pt x="201" y="22"/>
                  </a:cubicBezTo>
                  <a:cubicBezTo>
                    <a:pt x="235" y="45"/>
                    <a:pt x="243" y="91"/>
                    <a:pt x="221" y="124"/>
                  </a:cubicBezTo>
                  <a:cubicBezTo>
                    <a:pt x="144" y="238"/>
                    <a:pt x="144" y="238"/>
                    <a:pt x="144" y="238"/>
                  </a:cubicBezTo>
                  <a:cubicBezTo>
                    <a:pt x="122" y="272"/>
                    <a:pt x="76" y="280"/>
                    <a:pt x="42" y="258"/>
                  </a:cubicBezTo>
                  <a:cubicBezTo>
                    <a:pt x="9" y="235"/>
                    <a:pt x="0" y="189"/>
                    <a:pt x="23" y="156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122" y="9"/>
                    <a:pt x="168" y="0"/>
                    <a:pt x="201" y="22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4" name="Freeform 11"/>
            <p:cNvSpPr>
              <a:spLocks/>
            </p:cNvSpPr>
            <p:nvPr/>
          </p:nvSpPr>
          <p:spPr bwMode="auto">
            <a:xfrm>
              <a:off x="3076575" y="3349625"/>
              <a:ext cx="506413" cy="577850"/>
            </a:xfrm>
            <a:custGeom>
              <a:avLst/>
              <a:gdLst/>
              <a:ahLst/>
              <a:cxnLst>
                <a:cxn ang="0">
                  <a:pos x="189" y="22"/>
                </a:cxn>
                <a:cxn ang="0">
                  <a:pos x="189" y="22"/>
                </a:cxn>
                <a:cxn ang="0">
                  <a:pos x="209" y="124"/>
                </a:cxn>
                <a:cxn ang="0">
                  <a:pos x="144" y="221"/>
                </a:cxn>
                <a:cxn ang="0">
                  <a:pos x="42" y="241"/>
                </a:cxn>
                <a:cxn ang="0">
                  <a:pos x="22" y="139"/>
                </a:cxn>
                <a:cxn ang="0">
                  <a:pos x="87" y="42"/>
                </a:cxn>
                <a:cxn ang="0">
                  <a:pos x="189" y="22"/>
                </a:cxn>
              </a:cxnLst>
              <a:rect l="0" t="0" r="r" b="b"/>
              <a:pathLst>
                <a:path w="232" h="264">
                  <a:moveTo>
                    <a:pt x="189" y="22"/>
                  </a:moveTo>
                  <a:cubicBezTo>
                    <a:pt x="189" y="22"/>
                    <a:pt x="189" y="22"/>
                    <a:pt x="189" y="22"/>
                  </a:cubicBezTo>
                  <a:cubicBezTo>
                    <a:pt x="223" y="45"/>
                    <a:pt x="232" y="91"/>
                    <a:pt x="209" y="124"/>
                  </a:cubicBezTo>
                  <a:cubicBezTo>
                    <a:pt x="144" y="221"/>
                    <a:pt x="144" y="221"/>
                    <a:pt x="144" y="221"/>
                  </a:cubicBezTo>
                  <a:cubicBezTo>
                    <a:pt x="121" y="255"/>
                    <a:pt x="75" y="264"/>
                    <a:pt x="42" y="241"/>
                  </a:cubicBezTo>
                  <a:cubicBezTo>
                    <a:pt x="8" y="218"/>
                    <a:pt x="0" y="172"/>
                    <a:pt x="22" y="139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110" y="9"/>
                    <a:pt x="156" y="0"/>
                    <a:pt x="189" y="22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5" name="Freeform 12"/>
            <p:cNvSpPr>
              <a:spLocks/>
            </p:cNvSpPr>
            <p:nvPr/>
          </p:nvSpPr>
          <p:spPr bwMode="auto">
            <a:xfrm>
              <a:off x="1712913" y="5694363"/>
              <a:ext cx="1125538" cy="571500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707" y="0"/>
                </a:cxn>
                <a:cxn ang="0">
                  <a:pos x="709" y="359"/>
                </a:cxn>
                <a:cxn ang="0">
                  <a:pos x="2" y="360"/>
                </a:cxn>
                <a:cxn ang="0">
                  <a:pos x="0" y="3"/>
                </a:cxn>
              </a:cxnLst>
              <a:rect l="0" t="0" r="r" b="b"/>
              <a:pathLst>
                <a:path w="709" h="360">
                  <a:moveTo>
                    <a:pt x="0" y="3"/>
                  </a:moveTo>
                  <a:lnTo>
                    <a:pt x="707" y="0"/>
                  </a:lnTo>
                  <a:lnTo>
                    <a:pt x="709" y="359"/>
                  </a:lnTo>
                  <a:lnTo>
                    <a:pt x="2" y="36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B3CC5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6" name="Freeform 13"/>
            <p:cNvSpPr>
              <a:spLocks/>
            </p:cNvSpPr>
            <p:nvPr/>
          </p:nvSpPr>
          <p:spPr bwMode="auto">
            <a:xfrm>
              <a:off x="1643063" y="6264275"/>
              <a:ext cx="1282700" cy="6000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7" y="378"/>
                </a:cxn>
                <a:cxn ang="0">
                  <a:pos x="808" y="378"/>
                </a:cxn>
                <a:cxn ang="0">
                  <a:pos x="798" y="0"/>
                </a:cxn>
                <a:cxn ang="0">
                  <a:pos x="0" y="1"/>
                </a:cxn>
              </a:cxnLst>
              <a:rect l="0" t="0" r="r" b="b"/>
              <a:pathLst>
                <a:path w="808" h="378">
                  <a:moveTo>
                    <a:pt x="0" y="1"/>
                  </a:moveTo>
                  <a:lnTo>
                    <a:pt x="7" y="378"/>
                  </a:lnTo>
                  <a:lnTo>
                    <a:pt x="808" y="378"/>
                  </a:lnTo>
                  <a:lnTo>
                    <a:pt x="798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B5A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7" name="Freeform 14"/>
            <p:cNvSpPr>
              <a:spLocks/>
            </p:cNvSpPr>
            <p:nvPr/>
          </p:nvSpPr>
          <p:spPr bwMode="auto">
            <a:xfrm>
              <a:off x="2278063" y="6264275"/>
              <a:ext cx="647700" cy="6000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7" y="378"/>
                </a:cxn>
                <a:cxn ang="0">
                  <a:pos x="408" y="378"/>
                </a:cxn>
                <a:cxn ang="0">
                  <a:pos x="398" y="0"/>
                </a:cxn>
                <a:cxn ang="0">
                  <a:pos x="0" y="1"/>
                </a:cxn>
              </a:cxnLst>
              <a:rect l="0" t="0" r="r" b="b"/>
              <a:pathLst>
                <a:path w="408" h="378">
                  <a:moveTo>
                    <a:pt x="0" y="1"/>
                  </a:moveTo>
                  <a:lnTo>
                    <a:pt x="7" y="378"/>
                  </a:lnTo>
                  <a:lnTo>
                    <a:pt x="408" y="378"/>
                  </a:lnTo>
                  <a:lnTo>
                    <a:pt x="398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A99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8" name="Rectangle 125"/>
            <p:cNvSpPr>
              <a:spLocks noChangeArrowheads="1"/>
            </p:cNvSpPr>
            <p:nvPr/>
          </p:nvSpPr>
          <p:spPr bwMode="auto">
            <a:xfrm>
              <a:off x="2271713" y="3925888"/>
              <a:ext cx="633413" cy="64611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9" name="Rectangle 171"/>
            <p:cNvSpPr>
              <a:spLocks noChangeArrowheads="1"/>
            </p:cNvSpPr>
            <p:nvPr/>
          </p:nvSpPr>
          <p:spPr bwMode="auto">
            <a:xfrm>
              <a:off x="2371725" y="4197350"/>
              <a:ext cx="125413" cy="103188"/>
            </a:xfrm>
            <a:prstGeom prst="rect">
              <a:avLst/>
            </a:prstGeom>
            <a:solidFill>
              <a:srgbClr val="EDB21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0" name="Freeform 172"/>
            <p:cNvSpPr>
              <a:spLocks noEditPoints="1"/>
            </p:cNvSpPr>
            <p:nvPr/>
          </p:nvSpPr>
          <p:spPr bwMode="auto">
            <a:xfrm>
              <a:off x="2540000" y="4229100"/>
              <a:ext cx="266700" cy="57150"/>
            </a:xfrm>
            <a:custGeom>
              <a:avLst/>
              <a:gdLst/>
              <a:ahLst/>
              <a:cxnLst>
                <a:cxn ang="0">
                  <a:pos x="119" y="17"/>
                </a:cxn>
                <a:cxn ang="0">
                  <a:pos x="113" y="17"/>
                </a:cxn>
                <a:cxn ang="0">
                  <a:pos x="113" y="9"/>
                </a:cxn>
                <a:cxn ang="0">
                  <a:pos x="119" y="9"/>
                </a:cxn>
                <a:cxn ang="0">
                  <a:pos x="122" y="13"/>
                </a:cxn>
                <a:cxn ang="0">
                  <a:pos x="116" y="6"/>
                </a:cxn>
                <a:cxn ang="0">
                  <a:pos x="110" y="13"/>
                </a:cxn>
                <a:cxn ang="0">
                  <a:pos x="116" y="20"/>
                </a:cxn>
                <a:cxn ang="0">
                  <a:pos x="122" y="13"/>
                </a:cxn>
                <a:cxn ang="0">
                  <a:pos x="101" y="18"/>
                </a:cxn>
                <a:cxn ang="0">
                  <a:pos x="101" y="8"/>
                </a:cxn>
                <a:cxn ang="0">
                  <a:pos x="106" y="20"/>
                </a:cxn>
                <a:cxn ang="0">
                  <a:pos x="104" y="6"/>
                </a:cxn>
                <a:cxn ang="0">
                  <a:pos x="100" y="6"/>
                </a:cxn>
                <a:cxn ang="0">
                  <a:pos x="95" y="13"/>
                </a:cxn>
                <a:cxn ang="0">
                  <a:pos x="100" y="20"/>
                </a:cxn>
                <a:cxn ang="0">
                  <a:pos x="104" y="20"/>
                </a:cxn>
                <a:cxn ang="0">
                  <a:pos x="97" y="23"/>
                </a:cxn>
                <a:cxn ang="0">
                  <a:pos x="100" y="26"/>
                </a:cxn>
                <a:cxn ang="0">
                  <a:pos x="89" y="13"/>
                </a:cxn>
                <a:cxn ang="0">
                  <a:pos x="86" y="18"/>
                </a:cxn>
                <a:cxn ang="0">
                  <a:pos x="82" y="13"/>
                </a:cxn>
                <a:cxn ang="0">
                  <a:pos x="86" y="8"/>
                </a:cxn>
                <a:cxn ang="0">
                  <a:pos x="89" y="13"/>
                </a:cxn>
                <a:cxn ang="0">
                  <a:pos x="90" y="8"/>
                </a:cxn>
                <a:cxn ang="0">
                  <a:pos x="82" y="8"/>
                </a:cxn>
                <a:cxn ang="0">
                  <a:pos x="82" y="19"/>
                </a:cxn>
                <a:cxn ang="0">
                  <a:pos x="90" y="19"/>
                </a:cxn>
                <a:cxn ang="0">
                  <a:pos x="77" y="20"/>
                </a:cxn>
                <a:cxn ang="0">
                  <a:pos x="67" y="18"/>
                </a:cxn>
                <a:cxn ang="0">
                  <a:pos x="65" y="0"/>
                </a:cxn>
                <a:cxn ang="0">
                  <a:pos x="77" y="20"/>
                </a:cxn>
                <a:cxn ang="0">
                  <a:pos x="52" y="6"/>
                </a:cxn>
                <a:cxn ang="0">
                  <a:pos x="48" y="6"/>
                </a:cxn>
                <a:cxn ang="0">
                  <a:pos x="46" y="20"/>
                </a:cxn>
                <a:cxn ang="0">
                  <a:pos x="48" y="11"/>
                </a:cxn>
                <a:cxn ang="0">
                  <a:pos x="54" y="9"/>
                </a:cxn>
                <a:cxn ang="0">
                  <a:pos x="41" y="20"/>
                </a:cxn>
                <a:cxn ang="0">
                  <a:pos x="39" y="6"/>
                </a:cxn>
                <a:cxn ang="0">
                  <a:pos x="35" y="18"/>
                </a:cxn>
                <a:cxn ang="0">
                  <a:pos x="32" y="6"/>
                </a:cxn>
                <a:cxn ang="0">
                  <a:pos x="30" y="15"/>
                </a:cxn>
                <a:cxn ang="0">
                  <a:pos x="35" y="20"/>
                </a:cxn>
                <a:cxn ang="0">
                  <a:pos x="39" y="20"/>
                </a:cxn>
                <a:cxn ang="0">
                  <a:pos x="24" y="13"/>
                </a:cxn>
                <a:cxn ang="0">
                  <a:pos x="20" y="18"/>
                </a:cxn>
                <a:cxn ang="0">
                  <a:pos x="16" y="13"/>
                </a:cxn>
                <a:cxn ang="0">
                  <a:pos x="20" y="8"/>
                </a:cxn>
                <a:cxn ang="0">
                  <a:pos x="24" y="13"/>
                </a:cxn>
                <a:cxn ang="0">
                  <a:pos x="24" y="8"/>
                </a:cxn>
                <a:cxn ang="0">
                  <a:pos x="16" y="8"/>
                </a:cxn>
                <a:cxn ang="0">
                  <a:pos x="16" y="19"/>
                </a:cxn>
                <a:cxn ang="0">
                  <a:pos x="24" y="19"/>
                </a:cxn>
                <a:cxn ang="0">
                  <a:pos x="14" y="0"/>
                </a:cxn>
                <a:cxn ang="0">
                  <a:pos x="7" y="1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9" y="12"/>
                </a:cxn>
              </a:cxnLst>
              <a:rect l="0" t="0" r="r" b="b"/>
              <a:pathLst>
                <a:path w="122" h="26">
                  <a:moveTo>
                    <a:pt x="120" y="13"/>
                  </a:moveTo>
                  <a:cubicBezTo>
                    <a:pt x="120" y="15"/>
                    <a:pt x="120" y="16"/>
                    <a:pt x="119" y="17"/>
                  </a:cubicBezTo>
                  <a:cubicBezTo>
                    <a:pt x="118" y="18"/>
                    <a:pt x="117" y="18"/>
                    <a:pt x="116" y="18"/>
                  </a:cubicBezTo>
                  <a:cubicBezTo>
                    <a:pt x="115" y="18"/>
                    <a:pt x="114" y="18"/>
                    <a:pt x="113" y="17"/>
                  </a:cubicBezTo>
                  <a:cubicBezTo>
                    <a:pt x="112" y="16"/>
                    <a:pt x="112" y="15"/>
                    <a:pt x="112" y="13"/>
                  </a:cubicBezTo>
                  <a:cubicBezTo>
                    <a:pt x="112" y="12"/>
                    <a:pt x="112" y="10"/>
                    <a:pt x="113" y="9"/>
                  </a:cubicBezTo>
                  <a:cubicBezTo>
                    <a:pt x="114" y="8"/>
                    <a:pt x="115" y="8"/>
                    <a:pt x="116" y="8"/>
                  </a:cubicBezTo>
                  <a:cubicBezTo>
                    <a:pt x="117" y="8"/>
                    <a:pt x="118" y="8"/>
                    <a:pt x="119" y="9"/>
                  </a:cubicBezTo>
                  <a:cubicBezTo>
                    <a:pt x="120" y="10"/>
                    <a:pt x="120" y="12"/>
                    <a:pt x="120" y="13"/>
                  </a:cubicBezTo>
                  <a:moveTo>
                    <a:pt x="122" y="13"/>
                  </a:moveTo>
                  <a:cubicBezTo>
                    <a:pt x="122" y="11"/>
                    <a:pt x="121" y="9"/>
                    <a:pt x="120" y="8"/>
                  </a:cubicBezTo>
                  <a:cubicBezTo>
                    <a:pt x="119" y="7"/>
                    <a:pt x="118" y="6"/>
                    <a:pt x="116" y="6"/>
                  </a:cubicBezTo>
                  <a:cubicBezTo>
                    <a:pt x="114" y="6"/>
                    <a:pt x="113" y="7"/>
                    <a:pt x="112" y="8"/>
                  </a:cubicBezTo>
                  <a:cubicBezTo>
                    <a:pt x="111" y="9"/>
                    <a:pt x="110" y="11"/>
                    <a:pt x="110" y="13"/>
                  </a:cubicBezTo>
                  <a:cubicBezTo>
                    <a:pt x="110" y="15"/>
                    <a:pt x="111" y="17"/>
                    <a:pt x="112" y="19"/>
                  </a:cubicBezTo>
                  <a:cubicBezTo>
                    <a:pt x="113" y="20"/>
                    <a:pt x="114" y="20"/>
                    <a:pt x="116" y="20"/>
                  </a:cubicBezTo>
                  <a:cubicBezTo>
                    <a:pt x="118" y="20"/>
                    <a:pt x="119" y="20"/>
                    <a:pt x="120" y="19"/>
                  </a:cubicBezTo>
                  <a:cubicBezTo>
                    <a:pt x="121" y="17"/>
                    <a:pt x="122" y="15"/>
                    <a:pt x="122" y="13"/>
                  </a:cubicBezTo>
                  <a:moveTo>
                    <a:pt x="104" y="13"/>
                  </a:moveTo>
                  <a:cubicBezTo>
                    <a:pt x="104" y="16"/>
                    <a:pt x="104" y="18"/>
                    <a:pt x="101" y="18"/>
                  </a:cubicBezTo>
                  <a:cubicBezTo>
                    <a:pt x="97" y="18"/>
                    <a:pt x="97" y="16"/>
                    <a:pt x="97" y="13"/>
                  </a:cubicBezTo>
                  <a:cubicBezTo>
                    <a:pt x="97" y="10"/>
                    <a:pt x="97" y="8"/>
                    <a:pt x="101" y="8"/>
                  </a:cubicBezTo>
                  <a:cubicBezTo>
                    <a:pt x="104" y="8"/>
                    <a:pt x="104" y="10"/>
                    <a:pt x="104" y="13"/>
                  </a:cubicBezTo>
                  <a:moveTo>
                    <a:pt x="106" y="20"/>
                  </a:moveTo>
                  <a:cubicBezTo>
                    <a:pt x="106" y="6"/>
                    <a:pt x="106" y="6"/>
                    <a:pt x="106" y="6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6"/>
                    <a:pt x="102" y="6"/>
                    <a:pt x="100" y="6"/>
                  </a:cubicBezTo>
                  <a:cubicBezTo>
                    <a:pt x="99" y="6"/>
                    <a:pt x="97" y="6"/>
                    <a:pt x="97" y="7"/>
                  </a:cubicBezTo>
                  <a:cubicBezTo>
                    <a:pt x="95" y="9"/>
                    <a:pt x="95" y="11"/>
                    <a:pt x="95" y="13"/>
                  </a:cubicBezTo>
                  <a:cubicBezTo>
                    <a:pt x="95" y="15"/>
                    <a:pt x="95" y="17"/>
                    <a:pt x="97" y="19"/>
                  </a:cubicBezTo>
                  <a:cubicBezTo>
                    <a:pt x="97" y="19"/>
                    <a:pt x="99" y="20"/>
                    <a:pt x="100" y="20"/>
                  </a:cubicBezTo>
                  <a:cubicBezTo>
                    <a:pt x="102" y="20"/>
                    <a:pt x="103" y="20"/>
                    <a:pt x="104" y="18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3"/>
                    <a:pt x="103" y="25"/>
                    <a:pt x="100" y="25"/>
                  </a:cubicBezTo>
                  <a:cubicBezTo>
                    <a:pt x="99" y="25"/>
                    <a:pt x="98" y="24"/>
                    <a:pt x="97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7" y="26"/>
                    <a:pt x="98" y="26"/>
                    <a:pt x="100" y="26"/>
                  </a:cubicBezTo>
                  <a:cubicBezTo>
                    <a:pt x="104" y="26"/>
                    <a:pt x="106" y="24"/>
                    <a:pt x="106" y="20"/>
                  </a:cubicBezTo>
                  <a:moveTo>
                    <a:pt x="89" y="13"/>
                  </a:moveTo>
                  <a:cubicBezTo>
                    <a:pt x="89" y="15"/>
                    <a:pt x="89" y="16"/>
                    <a:pt x="88" y="17"/>
                  </a:cubicBezTo>
                  <a:cubicBezTo>
                    <a:pt x="88" y="18"/>
                    <a:pt x="87" y="18"/>
                    <a:pt x="86" y="18"/>
                  </a:cubicBezTo>
                  <a:cubicBezTo>
                    <a:pt x="85" y="18"/>
                    <a:pt x="84" y="18"/>
                    <a:pt x="83" y="17"/>
                  </a:cubicBezTo>
                  <a:cubicBezTo>
                    <a:pt x="82" y="16"/>
                    <a:pt x="82" y="15"/>
                    <a:pt x="82" y="13"/>
                  </a:cubicBezTo>
                  <a:cubicBezTo>
                    <a:pt x="82" y="12"/>
                    <a:pt x="82" y="10"/>
                    <a:pt x="83" y="9"/>
                  </a:cubicBezTo>
                  <a:cubicBezTo>
                    <a:pt x="84" y="8"/>
                    <a:pt x="85" y="8"/>
                    <a:pt x="86" y="8"/>
                  </a:cubicBezTo>
                  <a:cubicBezTo>
                    <a:pt x="87" y="8"/>
                    <a:pt x="88" y="8"/>
                    <a:pt x="88" y="9"/>
                  </a:cubicBezTo>
                  <a:cubicBezTo>
                    <a:pt x="89" y="10"/>
                    <a:pt x="89" y="12"/>
                    <a:pt x="89" y="13"/>
                  </a:cubicBezTo>
                  <a:moveTo>
                    <a:pt x="91" y="13"/>
                  </a:moveTo>
                  <a:cubicBezTo>
                    <a:pt x="91" y="11"/>
                    <a:pt x="91" y="9"/>
                    <a:pt x="90" y="8"/>
                  </a:cubicBezTo>
                  <a:cubicBezTo>
                    <a:pt x="89" y="7"/>
                    <a:pt x="87" y="6"/>
                    <a:pt x="86" y="6"/>
                  </a:cubicBezTo>
                  <a:cubicBezTo>
                    <a:pt x="84" y="6"/>
                    <a:pt x="83" y="7"/>
                    <a:pt x="82" y="8"/>
                  </a:cubicBezTo>
                  <a:cubicBezTo>
                    <a:pt x="80" y="9"/>
                    <a:pt x="80" y="11"/>
                    <a:pt x="80" y="13"/>
                  </a:cubicBezTo>
                  <a:cubicBezTo>
                    <a:pt x="80" y="15"/>
                    <a:pt x="80" y="17"/>
                    <a:pt x="82" y="19"/>
                  </a:cubicBezTo>
                  <a:cubicBezTo>
                    <a:pt x="83" y="20"/>
                    <a:pt x="84" y="20"/>
                    <a:pt x="86" y="20"/>
                  </a:cubicBezTo>
                  <a:cubicBezTo>
                    <a:pt x="87" y="20"/>
                    <a:pt x="89" y="20"/>
                    <a:pt x="90" y="19"/>
                  </a:cubicBezTo>
                  <a:cubicBezTo>
                    <a:pt x="91" y="17"/>
                    <a:pt x="91" y="15"/>
                    <a:pt x="91" y="13"/>
                  </a:cubicBezTo>
                  <a:moveTo>
                    <a:pt x="77" y="20"/>
                  </a:moveTo>
                  <a:cubicBezTo>
                    <a:pt x="77" y="18"/>
                    <a:pt x="77" y="18"/>
                    <a:pt x="77" y="18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20"/>
                    <a:pt x="65" y="20"/>
                    <a:pt x="65" y="20"/>
                  </a:cubicBezTo>
                  <a:lnTo>
                    <a:pt x="77" y="20"/>
                  </a:lnTo>
                  <a:close/>
                  <a:moveTo>
                    <a:pt x="55" y="7"/>
                  </a:moveTo>
                  <a:cubicBezTo>
                    <a:pt x="54" y="6"/>
                    <a:pt x="53" y="6"/>
                    <a:pt x="52" y="6"/>
                  </a:cubicBezTo>
                  <a:cubicBezTo>
                    <a:pt x="50" y="6"/>
                    <a:pt x="49" y="7"/>
                    <a:pt x="48" y="8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9"/>
                    <a:pt x="49" y="8"/>
                    <a:pt x="51" y="8"/>
                  </a:cubicBezTo>
                  <a:cubicBezTo>
                    <a:pt x="52" y="8"/>
                    <a:pt x="53" y="8"/>
                    <a:pt x="54" y="9"/>
                  </a:cubicBezTo>
                  <a:lnTo>
                    <a:pt x="55" y="7"/>
                  </a:lnTo>
                  <a:close/>
                  <a:moveTo>
                    <a:pt x="41" y="20"/>
                  </a:moveTo>
                  <a:cubicBezTo>
                    <a:pt x="41" y="6"/>
                    <a:pt x="41" y="6"/>
                    <a:pt x="41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7"/>
                    <a:pt x="37" y="18"/>
                    <a:pt x="35" y="18"/>
                  </a:cubicBezTo>
                  <a:cubicBezTo>
                    <a:pt x="33" y="18"/>
                    <a:pt x="32" y="17"/>
                    <a:pt x="32" y="15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7"/>
                    <a:pt x="30" y="18"/>
                    <a:pt x="31" y="19"/>
                  </a:cubicBezTo>
                  <a:cubicBezTo>
                    <a:pt x="32" y="20"/>
                    <a:pt x="33" y="20"/>
                    <a:pt x="35" y="20"/>
                  </a:cubicBezTo>
                  <a:cubicBezTo>
                    <a:pt x="36" y="20"/>
                    <a:pt x="38" y="20"/>
                    <a:pt x="39" y="18"/>
                  </a:cubicBezTo>
                  <a:cubicBezTo>
                    <a:pt x="39" y="20"/>
                    <a:pt x="39" y="20"/>
                    <a:pt x="39" y="20"/>
                  </a:cubicBezTo>
                  <a:lnTo>
                    <a:pt x="41" y="20"/>
                  </a:lnTo>
                  <a:close/>
                  <a:moveTo>
                    <a:pt x="24" y="13"/>
                  </a:moveTo>
                  <a:cubicBezTo>
                    <a:pt x="24" y="15"/>
                    <a:pt x="23" y="16"/>
                    <a:pt x="22" y="17"/>
                  </a:cubicBezTo>
                  <a:cubicBezTo>
                    <a:pt x="22" y="18"/>
                    <a:pt x="21" y="18"/>
                    <a:pt x="20" y="18"/>
                  </a:cubicBezTo>
                  <a:cubicBezTo>
                    <a:pt x="19" y="18"/>
                    <a:pt x="18" y="18"/>
                    <a:pt x="17" y="17"/>
                  </a:cubicBezTo>
                  <a:cubicBezTo>
                    <a:pt x="16" y="16"/>
                    <a:pt x="16" y="15"/>
                    <a:pt x="16" y="13"/>
                  </a:cubicBezTo>
                  <a:cubicBezTo>
                    <a:pt x="16" y="12"/>
                    <a:pt x="16" y="10"/>
                    <a:pt x="17" y="9"/>
                  </a:cubicBezTo>
                  <a:cubicBezTo>
                    <a:pt x="18" y="8"/>
                    <a:pt x="19" y="8"/>
                    <a:pt x="20" y="8"/>
                  </a:cubicBezTo>
                  <a:cubicBezTo>
                    <a:pt x="21" y="8"/>
                    <a:pt x="22" y="8"/>
                    <a:pt x="22" y="9"/>
                  </a:cubicBezTo>
                  <a:cubicBezTo>
                    <a:pt x="23" y="10"/>
                    <a:pt x="24" y="12"/>
                    <a:pt x="24" y="13"/>
                  </a:cubicBezTo>
                  <a:moveTo>
                    <a:pt x="26" y="13"/>
                  </a:moveTo>
                  <a:cubicBezTo>
                    <a:pt x="26" y="11"/>
                    <a:pt x="25" y="9"/>
                    <a:pt x="24" y="8"/>
                  </a:cubicBezTo>
                  <a:cubicBezTo>
                    <a:pt x="23" y="7"/>
                    <a:pt x="22" y="6"/>
                    <a:pt x="20" y="6"/>
                  </a:cubicBezTo>
                  <a:cubicBezTo>
                    <a:pt x="18" y="6"/>
                    <a:pt x="17" y="7"/>
                    <a:pt x="16" y="8"/>
                  </a:cubicBezTo>
                  <a:cubicBezTo>
                    <a:pt x="15" y="9"/>
                    <a:pt x="14" y="11"/>
                    <a:pt x="14" y="13"/>
                  </a:cubicBezTo>
                  <a:cubicBezTo>
                    <a:pt x="14" y="15"/>
                    <a:pt x="15" y="17"/>
                    <a:pt x="16" y="19"/>
                  </a:cubicBezTo>
                  <a:cubicBezTo>
                    <a:pt x="17" y="20"/>
                    <a:pt x="18" y="20"/>
                    <a:pt x="20" y="20"/>
                  </a:cubicBezTo>
                  <a:cubicBezTo>
                    <a:pt x="22" y="20"/>
                    <a:pt x="23" y="20"/>
                    <a:pt x="24" y="19"/>
                  </a:cubicBezTo>
                  <a:cubicBezTo>
                    <a:pt x="25" y="17"/>
                    <a:pt x="26" y="15"/>
                    <a:pt x="26" y="13"/>
                  </a:cubicBezTo>
                  <a:moveTo>
                    <a:pt x="14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2"/>
                    <a:pt x="9" y="12"/>
                    <a:pt x="9" y="12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EDB21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187" name="Subtitle 2"/>
          <p:cNvSpPr txBox="1">
            <a:spLocks/>
          </p:cNvSpPr>
          <p:nvPr/>
        </p:nvSpPr>
        <p:spPr>
          <a:xfrm>
            <a:off x="5825663" y="3506618"/>
            <a:ext cx="2753439" cy="295756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1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feature design</a:t>
            </a:r>
          </a:p>
        </p:txBody>
      </p:sp>
      <p:sp>
        <p:nvSpPr>
          <p:cNvPr id="188" name="文本框 187"/>
          <p:cNvSpPr txBox="1"/>
          <p:nvPr/>
        </p:nvSpPr>
        <p:spPr>
          <a:xfrm>
            <a:off x="5808004" y="2770492"/>
            <a:ext cx="39219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400" b="1">
                <a:solidFill>
                  <a:schemeClr val="tx1">
                    <a:lumMod val="75000"/>
                    <a:lumOff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功能设计</a:t>
            </a:r>
            <a:endParaRPr kumimoji="1"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EEEFED3-386A-425C-8AC1-DC6BC8985815}"/>
              </a:ext>
            </a:extLst>
          </p:cNvPr>
          <p:cNvSpPr/>
          <p:nvPr/>
        </p:nvSpPr>
        <p:spPr>
          <a:xfrm>
            <a:off x="3866547" y="2736851"/>
            <a:ext cx="141040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altLang="zh-CN" sz="6600" cap="all" spc="209">
                <a:solidFill>
                  <a:srgbClr val="FFA615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02</a:t>
            </a:r>
            <a:endParaRPr lang="zh-CN" altLang="en-US" sz="6600" cap="all" spc="209" dirty="0">
              <a:solidFill>
                <a:srgbClr val="FFA615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cxnSp>
        <p:nvCxnSpPr>
          <p:cNvPr id="189" name="直线连接符 2">
            <a:extLst>
              <a:ext uri="{FF2B5EF4-FFF2-40B4-BE49-F238E27FC236}">
                <a16:creationId xmlns:a16="http://schemas.microsoft.com/office/drawing/2014/main" id="{CFC89641-1B60-4215-9101-981350F52D96}"/>
              </a:ext>
            </a:extLst>
          </p:cNvPr>
          <p:cNvCxnSpPr>
            <a:cxnSpLocks/>
          </p:cNvCxnSpPr>
          <p:nvPr/>
        </p:nvCxnSpPr>
        <p:spPr>
          <a:xfrm flipV="1">
            <a:off x="5977433" y="3935236"/>
            <a:ext cx="1791567" cy="13126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952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363" y="-362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7" name="矩形 356"/>
          <p:cNvSpPr/>
          <p:nvPr/>
        </p:nvSpPr>
        <p:spPr>
          <a:xfrm>
            <a:off x="5213758" y="372979"/>
            <a:ext cx="1415772" cy="4702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400" b="1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功能概要</a:t>
            </a:r>
          </a:p>
        </p:txBody>
      </p:sp>
      <p:sp>
        <p:nvSpPr>
          <p:cNvPr id="358" name="Text Placeholder 7">
            <a:extLst>
              <a:ext uri="{FF2B5EF4-FFF2-40B4-BE49-F238E27FC236}">
                <a16:creationId xmlns:a16="http://schemas.microsoft.com/office/drawing/2014/main" id="{7B07071A-E810-46E3-BE80-3A86670764C9}"/>
              </a:ext>
            </a:extLst>
          </p:cNvPr>
          <p:cNvSpPr txBox="1">
            <a:spLocks/>
          </p:cNvSpPr>
          <p:nvPr/>
        </p:nvSpPr>
        <p:spPr>
          <a:xfrm>
            <a:off x="8508788" y="1457711"/>
            <a:ext cx="3256871" cy="33752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学校与专业信息查询</a:t>
            </a:r>
            <a:endParaRPr lang="es-ES_tradnl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9" name="Text Placeholder 2">
            <a:extLst>
              <a:ext uri="{FF2B5EF4-FFF2-40B4-BE49-F238E27FC236}">
                <a16:creationId xmlns:a16="http://schemas.microsoft.com/office/drawing/2014/main" id="{8905E388-C949-4FC4-A22C-35D5C2AC573A}"/>
              </a:ext>
            </a:extLst>
          </p:cNvPr>
          <p:cNvSpPr txBox="1">
            <a:spLocks/>
          </p:cNvSpPr>
          <p:nvPr/>
        </p:nvSpPr>
        <p:spPr>
          <a:xfrm>
            <a:off x="8508788" y="1862497"/>
            <a:ext cx="2759916" cy="919034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zh-CN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提供学校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与各个专业的</a:t>
            </a:r>
            <a:r>
              <a:rPr lang="zh-CN" altLang="zh-CN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招生信息。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帮助同学更便捷高效的选择适合自己</a:t>
            </a: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+mn-ea"/>
              </a:rPr>
              <a:t>的目标。</a:t>
            </a:r>
            <a:endParaRPr lang="zh-CN" altLang="zh-CN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60" name="Rounded Rectangle 11">
            <a:extLst>
              <a:ext uri="{FF2B5EF4-FFF2-40B4-BE49-F238E27FC236}">
                <a16:creationId xmlns:a16="http://schemas.microsoft.com/office/drawing/2014/main" id="{3A7BC60C-025E-4707-8F27-2845228718A8}"/>
              </a:ext>
            </a:extLst>
          </p:cNvPr>
          <p:cNvSpPr>
            <a:spLocks noChangeAspect="1"/>
          </p:cNvSpPr>
          <p:nvPr/>
        </p:nvSpPr>
        <p:spPr>
          <a:xfrm>
            <a:off x="7111309" y="1430647"/>
            <a:ext cx="1199380" cy="1200777"/>
          </a:xfrm>
          <a:prstGeom prst="roundRect">
            <a:avLst>
              <a:gd name="adj" fmla="val 50000"/>
            </a:avLst>
          </a:prstGeom>
          <a:solidFill>
            <a:srgbClr val="4BC9D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3560" tIns="31780" rIns="63560" bIns="31780" rtlCol="0" anchor="ctr" anchorCtr="0"/>
          <a:lstStyle/>
          <a:p>
            <a:pPr algn="ctr">
              <a:lnSpc>
                <a:spcPct val="120000"/>
              </a:lnSpc>
            </a:pPr>
            <a:endParaRPr lang="en-US" sz="900">
              <a:solidFill>
                <a:srgbClr val="A491BB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1" name="Text Placeholder 7">
            <a:extLst>
              <a:ext uri="{FF2B5EF4-FFF2-40B4-BE49-F238E27FC236}">
                <a16:creationId xmlns:a16="http://schemas.microsoft.com/office/drawing/2014/main" id="{98831B9B-2CD6-4DB9-9B84-E8E4CFF1D468}"/>
              </a:ext>
            </a:extLst>
          </p:cNvPr>
          <p:cNvSpPr txBox="1">
            <a:spLocks/>
          </p:cNvSpPr>
          <p:nvPr/>
        </p:nvSpPr>
        <p:spPr>
          <a:xfrm>
            <a:off x="7225549" y="1612102"/>
            <a:ext cx="970899" cy="801391"/>
          </a:xfrm>
          <a:prstGeom prst="rect">
            <a:avLst/>
          </a:prstGeom>
        </p:spPr>
        <p:txBody>
          <a:bodyPr vert="horz" lIns="0" tIns="72210" rIns="0" bIns="72210" anchor="ctr" anchorCtr="0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sz="4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pic>
        <p:nvPicPr>
          <p:cNvPr id="370" name="图片 369">
            <a:extLst>
              <a:ext uri="{FF2B5EF4-FFF2-40B4-BE49-F238E27FC236}">
                <a16:creationId xmlns:a16="http://schemas.microsoft.com/office/drawing/2014/main" id="{F5238ED6-5A78-4EA2-872D-8E02A5F01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54" y="2101370"/>
            <a:ext cx="5888564" cy="3323425"/>
          </a:xfrm>
          <a:prstGeom prst="rect">
            <a:avLst/>
          </a:prstGeom>
        </p:spPr>
      </p:pic>
      <p:sp>
        <p:nvSpPr>
          <p:cNvPr id="371" name="Text Placeholder 7">
            <a:extLst>
              <a:ext uri="{FF2B5EF4-FFF2-40B4-BE49-F238E27FC236}">
                <a16:creationId xmlns:a16="http://schemas.microsoft.com/office/drawing/2014/main" id="{A1FD1C96-E28F-454D-9B46-63ADCD033EE9}"/>
              </a:ext>
            </a:extLst>
          </p:cNvPr>
          <p:cNvSpPr txBox="1">
            <a:spLocks/>
          </p:cNvSpPr>
          <p:nvPr/>
        </p:nvSpPr>
        <p:spPr>
          <a:xfrm>
            <a:off x="8508788" y="3207997"/>
            <a:ext cx="3256871" cy="33752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院校对比</a:t>
            </a:r>
            <a:r>
              <a:rPr lang="en-US" altLang="zh-CN" sz="20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+</a:t>
            </a:r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考研预测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2" name="Text Placeholder 2">
            <a:extLst>
              <a:ext uri="{FF2B5EF4-FFF2-40B4-BE49-F238E27FC236}">
                <a16:creationId xmlns:a16="http://schemas.microsoft.com/office/drawing/2014/main" id="{A3AB5037-660A-4AD7-9200-8FAF34E16EFA}"/>
              </a:ext>
            </a:extLst>
          </p:cNvPr>
          <p:cNvSpPr txBox="1">
            <a:spLocks/>
          </p:cNvSpPr>
          <p:nvPr/>
        </p:nvSpPr>
        <p:spPr>
          <a:xfrm>
            <a:off x="8508788" y="3612783"/>
            <a:ext cx="3057158" cy="919034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+mn-ea"/>
              </a:rPr>
              <a:t>为学生提供院校间的直观数据对比，包含所在分数线，院系排名，并且根据学生自身情况，智能推荐院校供学生参考。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73" name="Rounded Rectangle 11">
            <a:extLst>
              <a:ext uri="{FF2B5EF4-FFF2-40B4-BE49-F238E27FC236}">
                <a16:creationId xmlns:a16="http://schemas.microsoft.com/office/drawing/2014/main" id="{590355E9-1EB8-457C-985C-DB1237A9EB96}"/>
              </a:ext>
            </a:extLst>
          </p:cNvPr>
          <p:cNvSpPr>
            <a:spLocks noChangeAspect="1"/>
          </p:cNvSpPr>
          <p:nvPr/>
        </p:nvSpPr>
        <p:spPr>
          <a:xfrm>
            <a:off x="7111309" y="3180933"/>
            <a:ext cx="1199380" cy="1200777"/>
          </a:xfrm>
          <a:prstGeom prst="roundRect">
            <a:avLst>
              <a:gd name="adj" fmla="val 50000"/>
            </a:avLst>
          </a:prstGeom>
          <a:solidFill>
            <a:srgbClr val="4BC9D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3560" tIns="31780" rIns="63560" bIns="31780" rtlCol="0" anchor="ctr" anchorCtr="0"/>
          <a:lstStyle/>
          <a:p>
            <a:pPr algn="ctr">
              <a:lnSpc>
                <a:spcPct val="120000"/>
              </a:lnSpc>
            </a:pPr>
            <a:endParaRPr lang="en-US" sz="900">
              <a:solidFill>
                <a:srgbClr val="A491BB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4" name="Text Placeholder 7">
            <a:extLst>
              <a:ext uri="{FF2B5EF4-FFF2-40B4-BE49-F238E27FC236}">
                <a16:creationId xmlns:a16="http://schemas.microsoft.com/office/drawing/2014/main" id="{57F587B5-DBDD-48E3-8DED-A38589E0B24F}"/>
              </a:ext>
            </a:extLst>
          </p:cNvPr>
          <p:cNvSpPr txBox="1">
            <a:spLocks/>
          </p:cNvSpPr>
          <p:nvPr/>
        </p:nvSpPr>
        <p:spPr>
          <a:xfrm>
            <a:off x="7225549" y="3362388"/>
            <a:ext cx="970899" cy="801391"/>
          </a:xfrm>
          <a:prstGeom prst="rect">
            <a:avLst/>
          </a:prstGeom>
        </p:spPr>
        <p:txBody>
          <a:bodyPr vert="horz" lIns="0" tIns="72210" rIns="0" bIns="72210" anchor="ctr" anchorCtr="0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sz="44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s-ES_tradnl" sz="4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5" name="Text Placeholder 7">
            <a:extLst>
              <a:ext uri="{FF2B5EF4-FFF2-40B4-BE49-F238E27FC236}">
                <a16:creationId xmlns:a16="http://schemas.microsoft.com/office/drawing/2014/main" id="{219863CC-949D-475B-AE3F-69481C4FCBFD}"/>
              </a:ext>
            </a:extLst>
          </p:cNvPr>
          <p:cNvSpPr txBox="1">
            <a:spLocks/>
          </p:cNvSpPr>
          <p:nvPr/>
        </p:nvSpPr>
        <p:spPr>
          <a:xfrm>
            <a:off x="8508788" y="4944232"/>
            <a:ext cx="3256871" cy="33752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资料整合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6" name="Text Placeholder 2">
            <a:extLst>
              <a:ext uri="{FF2B5EF4-FFF2-40B4-BE49-F238E27FC236}">
                <a16:creationId xmlns:a16="http://schemas.microsoft.com/office/drawing/2014/main" id="{4E9A1097-4259-480F-8D75-C48DD9BDDEAD}"/>
              </a:ext>
            </a:extLst>
          </p:cNvPr>
          <p:cNvSpPr txBox="1">
            <a:spLocks/>
          </p:cNvSpPr>
          <p:nvPr/>
        </p:nvSpPr>
        <p:spPr>
          <a:xfrm>
            <a:off x="8508788" y="5349018"/>
            <a:ext cx="2759916" cy="919034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+mn-ea"/>
              </a:rPr>
              <a:t>为学生提供目标专业的相关参考书目，往届考研真题等，真心为学生服务。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77" name="Rounded Rectangle 11">
            <a:extLst>
              <a:ext uri="{FF2B5EF4-FFF2-40B4-BE49-F238E27FC236}">
                <a16:creationId xmlns:a16="http://schemas.microsoft.com/office/drawing/2014/main" id="{03B722DB-1DB1-4734-A3BB-7BFF79EC1C18}"/>
              </a:ext>
            </a:extLst>
          </p:cNvPr>
          <p:cNvSpPr>
            <a:spLocks noChangeAspect="1"/>
          </p:cNvSpPr>
          <p:nvPr/>
        </p:nvSpPr>
        <p:spPr>
          <a:xfrm>
            <a:off x="7111309" y="4917168"/>
            <a:ext cx="1199380" cy="1200777"/>
          </a:xfrm>
          <a:prstGeom prst="roundRect">
            <a:avLst>
              <a:gd name="adj" fmla="val 50000"/>
            </a:avLst>
          </a:prstGeom>
          <a:solidFill>
            <a:srgbClr val="4BC9D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3560" tIns="31780" rIns="63560" bIns="31780" rtlCol="0" anchor="ctr" anchorCtr="0"/>
          <a:lstStyle/>
          <a:p>
            <a:pPr algn="ctr">
              <a:lnSpc>
                <a:spcPct val="120000"/>
              </a:lnSpc>
            </a:pPr>
            <a:endParaRPr lang="en-US" sz="900">
              <a:solidFill>
                <a:srgbClr val="A491BB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8" name="Text Placeholder 7">
            <a:extLst>
              <a:ext uri="{FF2B5EF4-FFF2-40B4-BE49-F238E27FC236}">
                <a16:creationId xmlns:a16="http://schemas.microsoft.com/office/drawing/2014/main" id="{BA863513-E805-4C57-9304-DD920EAE5C89}"/>
              </a:ext>
            </a:extLst>
          </p:cNvPr>
          <p:cNvSpPr txBox="1">
            <a:spLocks/>
          </p:cNvSpPr>
          <p:nvPr/>
        </p:nvSpPr>
        <p:spPr>
          <a:xfrm>
            <a:off x="7225549" y="5098623"/>
            <a:ext cx="970899" cy="801391"/>
          </a:xfrm>
          <a:prstGeom prst="rect">
            <a:avLst/>
          </a:prstGeom>
        </p:spPr>
        <p:txBody>
          <a:bodyPr vert="horz" lIns="0" tIns="72210" rIns="0" bIns="72210" anchor="ctr" anchorCtr="0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sz="44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s-ES_tradnl" sz="4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818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9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0" grpId="0" animBg="1"/>
      <p:bldP spid="36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3" grpId="0" animBg="1"/>
      <p:bldP spid="37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6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7" grpId="0" animBg="1"/>
      <p:bldP spid="37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363" y="-362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7" name="矩形 356"/>
          <p:cNvSpPr/>
          <p:nvPr/>
        </p:nvSpPr>
        <p:spPr>
          <a:xfrm>
            <a:off x="5213758" y="372979"/>
            <a:ext cx="1415772" cy="4702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400" b="1">
                <a:solidFill>
                  <a:srgbClr val="131E54"/>
                </a:solidFill>
                <a:latin typeface="微软雅黑"/>
                <a:ea typeface="微软雅黑"/>
                <a:cs typeface="微软雅黑"/>
              </a:rPr>
              <a:t>界面展示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E846F40-2045-44BB-A560-FA0E06A117D7}"/>
              </a:ext>
            </a:extLst>
          </p:cNvPr>
          <p:cNvSpPr txBox="1">
            <a:spLocks/>
          </p:cNvSpPr>
          <p:nvPr/>
        </p:nvSpPr>
        <p:spPr>
          <a:xfrm>
            <a:off x="2419393" y="843236"/>
            <a:ext cx="5171155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endParaRPr lang="en-GB" altLang="zh-CN" sz="1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7D58ADA9-9B85-4D6B-90E7-B066D1E75A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36" y="990720"/>
            <a:ext cx="2385984" cy="49045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59E6AB56-15C1-4F00-BFF9-1F0B514CE7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386" y="990720"/>
            <a:ext cx="2385984" cy="49045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C13F8FE2-4CE4-43FC-BADD-0CED4C0B431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263" y="990720"/>
            <a:ext cx="2385984" cy="49045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843CA54F-4543-4764-A0B1-26B292B3C6D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643" y="990720"/>
            <a:ext cx="2372380" cy="48765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0BC4DC15-C8C5-46F2-B445-7CD10F19014E}"/>
              </a:ext>
            </a:extLst>
          </p:cNvPr>
          <p:cNvSpPr txBox="1"/>
          <p:nvPr/>
        </p:nvSpPr>
        <p:spPr>
          <a:xfrm>
            <a:off x="1754952" y="6042729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C2421E8-70FA-4ECA-9262-7E8D72FA1E01}"/>
              </a:ext>
            </a:extLst>
          </p:cNvPr>
          <p:cNvSpPr txBox="1"/>
          <p:nvPr/>
        </p:nvSpPr>
        <p:spPr>
          <a:xfrm>
            <a:off x="4408512" y="6042729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学校完整信息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012721B-290D-4BF2-B1CF-30A65B3AACFE}"/>
              </a:ext>
            </a:extLst>
          </p:cNvPr>
          <p:cNvSpPr txBox="1"/>
          <p:nvPr/>
        </p:nvSpPr>
        <p:spPr>
          <a:xfrm>
            <a:off x="6988157" y="6042729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预测过线率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54B3E702-4666-44E0-83B3-2BF687D6670A}"/>
              </a:ext>
            </a:extLst>
          </p:cNvPr>
          <p:cNvSpPr txBox="1"/>
          <p:nvPr/>
        </p:nvSpPr>
        <p:spPr>
          <a:xfrm>
            <a:off x="9835480" y="6042729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院校对比结果</a:t>
            </a:r>
          </a:p>
        </p:txBody>
      </p:sp>
    </p:spTree>
    <p:extLst>
      <p:ext uri="{BB962C8B-B14F-4D97-AF65-F5344CB8AC3E}">
        <p14:creationId xmlns:p14="http://schemas.microsoft.com/office/powerpoint/2010/main" val="3775535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661"/>
          </a:solidFill>
          <a:ln>
            <a:solidFill>
              <a:srgbClr val="FDD6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6" name="Group 185"/>
          <p:cNvGrpSpPr/>
          <p:nvPr/>
        </p:nvGrpSpPr>
        <p:grpSpPr>
          <a:xfrm>
            <a:off x="3528563" y="2265364"/>
            <a:ext cx="2123012" cy="4598987"/>
            <a:chOff x="1608138" y="2265363"/>
            <a:chExt cx="2047875" cy="4598987"/>
          </a:xfrm>
        </p:grpSpPr>
        <p:sp>
          <p:nvSpPr>
            <p:cNvPr id="17" name="Freeform 4"/>
            <p:cNvSpPr>
              <a:spLocks/>
            </p:cNvSpPr>
            <p:nvPr/>
          </p:nvSpPr>
          <p:spPr bwMode="auto">
            <a:xfrm>
              <a:off x="1608138" y="3730625"/>
              <a:ext cx="1965325" cy="2233613"/>
            </a:xfrm>
            <a:custGeom>
              <a:avLst/>
              <a:gdLst/>
              <a:ahLst/>
              <a:cxnLst>
                <a:cxn ang="0">
                  <a:pos x="856" y="146"/>
                </a:cxn>
                <a:cxn ang="0">
                  <a:pos x="754" y="166"/>
                </a:cxn>
                <a:cxn ang="0">
                  <a:pos x="699" y="249"/>
                </a:cxn>
                <a:cxn ang="0">
                  <a:pos x="162" y="251"/>
                </a:cxn>
                <a:cxn ang="0">
                  <a:pos x="150" y="122"/>
                </a:cxn>
                <a:cxn ang="0">
                  <a:pos x="0" y="0"/>
                </a:cxn>
                <a:cxn ang="0">
                  <a:pos x="55" y="609"/>
                </a:cxn>
                <a:cxn ang="0">
                  <a:pos x="101" y="686"/>
                </a:cxn>
                <a:cxn ang="0">
                  <a:pos x="102" y="1020"/>
                </a:cxn>
                <a:cxn ang="0">
                  <a:pos x="508" y="1019"/>
                </a:cxn>
                <a:cxn ang="0">
                  <a:pos x="508" y="807"/>
                </a:cxn>
                <a:cxn ang="0">
                  <a:pos x="876" y="248"/>
                </a:cxn>
                <a:cxn ang="0">
                  <a:pos x="856" y="146"/>
                </a:cxn>
              </a:cxnLst>
              <a:rect l="0" t="0" r="r" b="b"/>
              <a:pathLst>
                <a:path w="898" h="1020">
                  <a:moveTo>
                    <a:pt x="856" y="146"/>
                  </a:moveTo>
                  <a:cubicBezTo>
                    <a:pt x="822" y="124"/>
                    <a:pt x="776" y="132"/>
                    <a:pt x="754" y="166"/>
                  </a:cubicBezTo>
                  <a:cubicBezTo>
                    <a:pt x="699" y="249"/>
                    <a:pt x="699" y="249"/>
                    <a:pt x="699" y="249"/>
                  </a:cubicBezTo>
                  <a:cubicBezTo>
                    <a:pt x="162" y="251"/>
                    <a:pt x="162" y="251"/>
                    <a:pt x="162" y="251"/>
                  </a:cubicBezTo>
                  <a:cubicBezTo>
                    <a:pt x="150" y="122"/>
                    <a:pt x="150" y="122"/>
                    <a:pt x="150" y="122"/>
                  </a:cubicBezTo>
                  <a:cubicBezTo>
                    <a:pt x="140" y="15"/>
                    <a:pt x="67" y="0"/>
                    <a:pt x="0" y="0"/>
                  </a:cubicBezTo>
                  <a:cubicBezTo>
                    <a:pt x="55" y="609"/>
                    <a:pt x="55" y="609"/>
                    <a:pt x="55" y="609"/>
                  </a:cubicBezTo>
                  <a:cubicBezTo>
                    <a:pt x="58" y="641"/>
                    <a:pt x="76" y="669"/>
                    <a:pt x="101" y="686"/>
                  </a:cubicBezTo>
                  <a:cubicBezTo>
                    <a:pt x="102" y="1020"/>
                    <a:pt x="102" y="1020"/>
                    <a:pt x="102" y="1020"/>
                  </a:cubicBezTo>
                  <a:cubicBezTo>
                    <a:pt x="508" y="1019"/>
                    <a:pt x="508" y="1019"/>
                    <a:pt x="508" y="1019"/>
                  </a:cubicBezTo>
                  <a:cubicBezTo>
                    <a:pt x="508" y="807"/>
                    <a:pt x="508" y="807"/>
                    <a:pt x="508" y="807"/>
                  </a:cubicBezTo>
                  <a:cubicBezTo>
                    <a:pt x="876" y="248"/>
                    <a:pt x="876" y="248"/>
                    <a:pt x="876" y="248"/>
                  </a:cubicBezTo>
                  <a:cubicBezTo>
                    <a:pt x="898" y="215"/>
                    <a:pt x="889" y="169"/>
                    <a:pt x="856" y="146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5"/>
            <p:cNvSpPr>
              <a:spLocks/>
            </p:cNvSpPr>
            <p:nvPr/>
          </p:nvSpPr>
          <p:spPr bwMode="auto">
            <a:xfrm>
              <a:off x="2528888" y="3492500"/>
              <a:ext cx="958850" cy="1273175"/>
            </a:xfrm>
            <a:custGeom>
              <a:avLst/>
              <a:gdLst/>
              <a:ahLst/>
              <a:cxnLst>
                <a:cxn ang="0">
                  <a:pos x="396" y="22"/>
                </a:cxn>
                <a:cxn ang="0">
                  <a:pos x="396" y="22"/>
                </a:cxn>
                <a:cxn ang="0">
                  <a:pos x="415" y="124"/>
                </a:cxn>
                <a:cxn ang="0">
                  <a:pos x="128" y="549"/>
                </a:cxn>
                <a:cxn ang="0">
                  <a:pos x="39" y="465"/>
                </a:cxn>
                <a:cxn ang="0">
                  <a:pos x="34" y="465"/>
                </a:cxn>
                <a:cxn ang="0">
                  <a:pos x="28" y="418"/>
                </a:cxn>
                <a:cxn ang="0">
                  <a:pos x="294" y="42"/>
                </a:cxn>
                <a:cxn ang="0">
                  <a:pos x="396" y="22"/>
                </a:cxn>
              </a:cxnLst>
              <a:rect l="0" t="0" r="r" b="b"/>
              <a:pathLst>
                <a:path w="438" h="582">
                  <a:moveTo>
                    <a:pt x="396" y="22"/>
                  </a:moveTo>
                  <a:cubicBezTo>
                    <a:pt x="396" y="22"/>
                    <a:pt x="396" y="22"/>
                    <a:pt x="396" y="22"/>
                  </a:cubicBezTo>
                  <a:cubicBezTo>
                    <a:pt x="429" y="45"/>
                    <a:pt x="438" y="91"/>
                    <a:pt x="415" y="124"/>
                  </a:cubicBezTo>
                  <a:cubicBezTo>
                    <a:pt x="128" y="549"/>
                    <a:pt x="128" y="549"/>
                    <a:pt x="128" y="549"/>
                  </a:cubicBezTo>
                  <a:cubicBezTo>
                    <a:pt x="106" y="582"/>
                    <a:pt x="73" y="488"/>
                    <a:pt x="39" y="465"/>
                  </a:cubicBezTo>
                  <a:cubicBezTo>
                    <a:pt x="34" y="465"/>
                    <a:pt x="34" y="465"/>
                    <a:pt x="34" y="465"/>
                  </a:cubicBezTo>
                  <a:cubicBezTo>
                    <a:pt x="0" y="443"/>
                    <a:pt x="6" y="451"/>
                    <a:pt x="28" y="418"/>
                  </a:cubicBezTo>
                  <a:cubicBezTo>
                    <a:pt x="294" y="42"/>
                    <a:pt x="294" y="42"/>
                    <a:pt x="294" y="42"/>
                  </a:cubicBezTo>
                  <a:cubicBezTo>
                    <a:pt x="316" y="8"/>
                    <a:pt x="362" y="0"/>
                    <a:pt x="396" y="22"/>
                  </a:cubicBezTo>
                </a:path>
              </a:pathLst>
            </a:custGeom>
            <a:solidFill>
              <a:srgbClr val="F2A16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2711450" y="3903663"/>
              <a:ext cx="935038" cy="1035050"/>
            </a:xfrm>
            <a:custGeom>
              <a:avLst/>
              <a:gdLst/>
              <a:ahLst/>
              <a:cxnLst>
                <a:cxn ang="0">
                  <a:pos x="390" y="23"/>
                </a:cxn>
                <a:cxn ang="0">
                  <a:pos x="390" y="23"/>
                </a:cxn>
                <a:cxn ang="0">
                  <a:pos x="406" y="115"/>
                </a:cxn>
                <a:cxn ang="0">
                  <a:pos x="195" y="439"/>
                </a:cxn>
                <a:cxn ang="0">
                  <a:pos x="23" y="418"/>
                </a:cxn>
                <a:cxn ang="0">
                  <a:pos x="288" y="42"/>
                </a:cxn>
                <a:cxn ang="0">
                  <a:pos x="390" y="23"/>
                </a:cxn>
              </a:cxnLst>
              <a:rect l="0" t="0" r="r" b="b"/>
              <a:pathLst>
                <a:path w="428" h="473">
                  <a:moveTo>
                    <a:pt x="390" y="23"/>
                  </a:moveTo>
                  <a:cubicBezTo>
                    <a:pt x="390" y="23"/>
                    <a:pt x="390" y="23"/>
                    <a:pt x="390" y="23"/>
                  </a:cubicBezTo>
                  <a:cubicBezTo>
                    <a:pt x="424" y="45"/>
                    <a:pt x="428" y="82"/>
                    <a:pt x="406" y="115"/>
                  </a:cubicBezTo>
                  <a:cubicBezTo>
                    <a:pt x="195" y="439"/>
                    <a:pt x="195" y="439"/>
                    <a:pt x="195" y="439"/>
                  </a:cubicBezTo>
                  <a:cubicBezTo>
                    <a:pt x="173" y="473"/>
                    <a:pt x="0" y="452"/>
                    <a:pt x="23" y="418"/>
                  </a:cubicBezTo>
                  <a:cubicBezTo>
                    <a:pt x="288" y="42"/>
                    <a:pt x="288" y="42"/>
                    <a:pt x="288" y="42"/>
                  </a:cubicBezTo>
                  <a:cubicBezTo>
                    <a:pt x="311" y="9"/>
                    <a:pt x="357" y="0"/>
                    <a:pt x="390" y="23"/>
                  </a:cubicBezTo>
                </a:path>
              </a:pathLst>
            </a:custGeom>
            <a:solidFill>
              <a:srgbClr val="F2A16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2247900" y="2847975"/>
              <a:ext cx="1219200" cy="1666875"/>
            </a:xfrm>
            <a:custGeom>
              <a:avLst/>
              <a:gdLst/>
              <a:ahLst/>
              <a:cxnLst>
                <a:cxn ang="0">
                  <a:pos x="516" y="23"/>
                </a:cxn>
                <a:cxn ang="0">
                  <a:pos x="516" y="23"/>
                </a:cxn>
                <a:cxn ang="0">
                  <a:pos x="536" y="125"/>
                </a:cxn>
                <a:cxn ang="0">
                  <a:pos x="144" y="718"/>
                </a:cxn>
                <a:cxn ang="0">
                  <a:pos x="42" y="738"/>
                </a:cxn>
                <a:cxn ang="0">
                  <a:pos x="23" y="636"/>
                </a:cxn>
                <a:cxn ang="0">
                  <a:pos x="414" y="43"/>
                </a:cxn>
                <a:cxn ang="0">
                  <a:pos x="516" y="23"/>
                </a:cxn>
              </a:cxnLst>
              <a:rect l="0" t="0" r="r" b="b"/>
              <a:pathLst>
                <a:path w="558" h="761">
                  <a:moveTo>
                    <a:pt x="516" y="23"/>
                  </a:moveTo>
                  <a:cubicBezTo>
                    <a:pt x="516" y="23"/>
                    <a:pt x="516" y="23"/>
                    <a:pt x="516" y="23"/>
                  </a:cubicBezTo>
                  <a:cubicBezTo>
                    <a:pt x="550" y="46"/>
                    <a:pt x="558" y="91"/>
                    <a:pt x="536" y="125"/>
                  </a:cubicBezTo>
                  <a:cubicBezTo>
                    <a:pt x="144" y="718"/>
                    <a:pt x="144" y="718"/>
                    <a:pt x="144" y="718"/>
                  </a:cubicBezTo>
                  <a:cubicBezTo>
                    <a:pt x="122" y="752"/>
                    <a:pt x="76" y="761"/>
                    <a:pt x="42" y="738"/>
                  </a:cubicBezTo>
                  <a:cubicBezTo>
                    <a:pt x="9" y="715"/>
                    <a:pt x="0" y="670"/>
                    <a:pt x="23" y="636"/>
                  </a:cubicBezTo>
                  <a:cubicBezTo>
                    <a:pt x="414" y="43"/>
                    <a:pt x="414" y="43"/>
                    <a:pt x="414" y="43"/>
                  </a:cubicBezTo>
                  <a:cubicBezTo>
                    <a:pt x="436" y="9"/>
                    <a:pt x="483" y="0"/>
                    <a:pt x="516" y="23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1906588" y="2265363"/>
              <a:ext cx="1360488" cy="2673350"/>
            </a:xfrm>
            <a:custGeom>
              <a:avLst/>
              <a:gdLst/>
              <a:ahLst/>
              <a:cxnLst>
                <a:cxn ang="0">
                  <a:pos x="128" y="1"/>
                </a:cxn>
                <a:cxn ang="0">
                  <a:pos x="491" y="0"/>
                </a:cxn>
                <a:cxn ang="0">
                  <a:pos x="619" y="127"/>
                </a:cxn>
                <a:cxn ang="0">
                  <a:pos x="622" y="1092"/>
                </a:cxn>
                <a:cxn ang="0">
                  <a:pos x="495" y="1220"/>
                </a:cxn>
                <a:cxn ang="0">
                  <a:pos x="132" y="1221"/>
                </a:cxn>
                <a:cxn ang="0">
                  <a:pos x="3" y="1094"/>
                </a:cxn>
                <a:cxn ang="0">
                  <a:pos x="0" y="129"/>
                </a:cxn>
                <a:cxn ang="0">
                  <a:pos x="128" y="1"/>
                </a:cxn>
              </a:cxnLst>
              <a:rect l="0" t="0" r="r" b="b"/>
              <a:pathLst>
                <a:path w="622" h="1221">
                  <a:moveTo>
                    <a:pt x="128" y="1"/>
                  </a:moveTo>
                  <a:cubicBezTo>
                    <a:pt x="491" y="0"/>
                    <a:pt x="491" y="0"/>
                    <a:pt x="491" y="0"/>
                  </a:cubicBezTo>
                  <a:cubicBezTo>
                    <a:pt x="561" y="0"/>
                    <a:pt x="619" y="57"/>
                    <a:pt x="619" y="127"/>
                  </a:cubicBezTo>
                  <a:cubicBezTo>
                    <a:pt x="622" y="1092"/>
                    <a:pt x="622" y="1092"/>
                    <a:pt x="622" y="1092"/>
                  </a:cubicBezTo>
                  <a:cubicBezTo>
                    <a:pt x="622" y="1162"/>
                    <a:pt x="565" y="1220"/>
                    <a:pt x="495" y="1220"/>
                  </a:cubicBezTo>
                  <a:cubicBezTo>
                    <a:pt x="132" y="1221"/>
                    <a:pt x="132" y="1221"/>
                    <a:pt x="132" y="1221"/>
                  </a:cubicBezTo>
                  <a:cubicBezTo>
                    <a:pt x="61" y="1221"/>
                    <a:pt x="3" y="1164"/>
                    <a:pt x="3" y="1094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59"/>
                    <a:pt x="57" y="1"/>
                    <a:pt x="128" y="1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2025650" y="2489200"/>
              <a:ext cx="1122363" cy="2205038"/>
            </a:xfrm>
            <a:custGeom>
              <a:avLst/>
              <a:gdLst/>
              <a:ahLst/>
              <a:cxnLst>
                <a:cxn ang="0">
                  <a:pos x="1" y="1"/>
                </a:cxn>
                <a:cxn ang="0">
                  <a:pos x="508" y="0"/>
                </a:cxn>
                <a:cxn ang="0">
                  <a:pos x="510" y="2"/>
                </a:cxn>
                <a:cxn ang="0">
                  <a:pos x="513" y="1003"/>
                </a:cxn>
                <a:cxn ang="0">
                  <a:pos x="511" y="1005"/>
                </a:cxn>
                <a:cxn ang="0">
                  <a:pos x="5" y="1007"/>
                </a:cxn>
                <a:cxn ang="0">
                  <a:pos x="3" y="1005"/>
                </a:cxn>
                <a:cxn ang="0">
                  <a:pos x="0" y="3"/>
                </a:cxn>
                <a:cxn ang="0">
                  <a:pos x="1" y="1"/>
                </a:cxn>
              </a:cxnLst>
              <a:rect l="0" t="0" r="r" b="b"/>
              <a:pathLst>
                <a:path w="513" h="1007">
                  <a:moveTo>
                    <a:pt x="1" y="1"/>
                  </a:moveTo>
                  <a:cubicBezTo>
                    <a:pt x="508" y="0"/>
                    <a:pt x="508" y="0"/>
                    <a:pt x="508" y="0"/>
                  </a:cubicBezTo>
                  <a:cubicBezTo>
                    <a:pt x="509" y="0"/>
                    <a:pt x="510" y="1"/>
                    <a:pt x="510" y="2"/>
                  </a:cubicBezTo>
                  <a:cubicBezTo>
                    <a:pt x="513" y="1003"/>
                    <a:pt x="513" y="1003"/>
                    <a:pt x="513" y="1003"/>
                  </a:cubicBezTo>
                  <a:cubicBezTo>
                    <a:pt x="513" y="1004"/>
                    <a:pt x="512" y="1005"/>
                    <a:pt x="511" y="1005"/>
                  </a:cubicBezTo>
                  <a:cubicBezTo>
                    <a:pt x="5" y="1007"/>
                    <a:pt x="5" y="1007"/>
                    <a:pt x="5" y="1007"/>
                  </a:cubicBezTo>
                  <a:cubicBezTo>
                    <a:pt x="4" y="1007"/>
                    <a:pt x="3" y="1006"/>
                    <a:pt x="3" y="100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</a:path>
              </a:pathLst>
            </a:custGeom>
            <a:solidFill>
              <a:srgbClr val="F2F1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auto">
            <a:xfrm>
              <a:off x="3124200" y="3876675"/>
              <a:ext cx="531813" cy="614363"/>
            </a:xfrm>
            <a:custGeom>
              <a:avLst/>
              <a:gdLst/>
              <a:ahLst/>
              <a:cxnLst>
                <a:cxn ang="0">
                  <a:pos x="201" y="22"/>
                </a:cxn>
                <a:cxn ang="0">
                  <a:pos x="201" y="22"/>
                </a:cxn>
                <a:cxn ang="0">
                  <a:pos x="221" y="124"/>
                </a:cxn>
                <a:cxn ang="0">
                  <a:pos x="144" y="238"/>
                </a:cxn>
                <a:cxn ang="0">
                  <a:pos x="42" y="258"/>
                </a:cxn>
                <a:cxn ang="0">
                  <a:pos x="23" y="156"/>
                </a:cxn>
                <a:cxn ang="0">
                  <a:pos x="99" y="42"/>
                </a:cxn>
                <a:cxn ang="0">
                  <a:pos x="201" y="22"/>
                </a:cxn>
              </a:cxnLst>
              <a:rect l="0" t="0" r="r" b="b"/>
              <a:pathLst>
                <a:path w="243" h="280">
                  <a:moveTo>
                    <a:pt x="201" y="22"/>
                  </a:moveTo>
                  <a:cubicBezTo>
                    <a:pt x="201" y="22"/>
                    <a:pt x="201" y="22"/>
                    <a:pt x="201" y="22"/>
                  </a:cubicBezTo>
                  <a:cubicBezTo>
                    <a:pt x="235" y="45"/>
                    <a:pt x="243" y="91"/>
                    <a:pt x="221" y="124"/>
                  </a:cubicBezTo>
                  <a:cubicBezTo>
                    <a:pt x="144" y="238"/>
                    <a:pt x="144" y="238"/>
                    <a:pt x="144" y="238"/>
                  </a:cubicBezTo>
                  <a:cubicBezTo>
                    <a:pt x="122" y="272"/>
                    <a:pt x="76" y="280"/>
                    <a:pt x="42" y="258"/>
                  </a:cubicBezTo>
                  <a:cubicBezTo>
                    <a:pt x="9" y="235"/>
                    <a:pt x="0" y="189"/>
                    <a:pt x="23" y="156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122" y="9"/>
                    <a:pt x="168" y="0"/>
                    <a:pt x="201" y="22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4" name="Freeform 11"/>
            <p:cNvSpPr>
              <a:spLocks/>
            </p:cNvSpPr>
            <p:nvPr/>
          </p:nvSpPr>
          <p:spPr bwMode="auto">
            <a:xfrm>
              <a:off x="3076575" y="3349625"/>
              <a:ext cx="506413" cy="577850"/>
            </a:xfrm>
            <a:custGeom>
              <a:avLst/>
              <a:gdLst/>
              <a:ahLst/>
              <a:cxnLst>
                <a:cxn ang="0">
                  <a:pos x="189" y="22"/>
                </a:cxn>
                <a:cxn ang="0">
                  <a:pos x="189" y="22"/>
                </a:cxn>
                <a:cxn ang="0">
                  <a:pos x="209" y="124"/>
                </a:cxn>
                <a:cxn ang="0">
                  <a:pos x="144" y="221"/>
                </a:cxn>
                <a:cxn ang="0">
                  <a:pos x="42" y="241"/>
                </a:cxn>
                <a:cxn ang="0">
                  <a:pos x="22" y="139"/>
                </a:cxn>
                <a:cxn ang="0">
                  <a:pos x="87" y="42"/>
                </a:cxn>
                <a:cxn ang="0">
                  <a:pos x="189" y="22"/>
                </a:cxn>
              </a:cxnLst>
              <a:rect l="0" t="0" r="r" b="b"/>
              <a:pathLst>
                <a:path w="232" h="264">
                  <a:moveTo>
                    <a:pt x="189" y="22"/>
                  </a:moveTo>
                  <a:cubicBezTo>
                    <a:pt x="189" y="22"/>
                    <a:pt x="189" y="22"/>
                    <a:pt x="189" y="22"/>
                  </a:cubicBezTo>
                  <a:cubicBezTo>
                    <a:pt x="223" y="45"/>
                    <a:pt x="232" y="91"/>
                    <a:pt x="209" y="124"/>
                  </a:cubicBezTo>
                  <a:cubicBezTo>
                    <a:pt x="144" y="221"/>
                    <a:pt x="144" y="221"/>
                    <a:pt x="144" y="221"/>
                  </a:cubicBezTo>
                  <a:cubicBezTo>
                    <a:pt x="121" y="255"/>
                    <a:pt x="75" y="264"/>
                    <a:pt x="42" y="241"/>
                  </a:cubicBezTo>
                  <a:cubicBezTo>
                    <a:pt x="8" y="218"/>
                    <a:pt x="0" y="172"/>
                    <a:pt x="22" y="139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110" y="9"/>
                    <a:pt x="156" y="0"/>
                    <a:pt x="189" y="22"/>
                  </a:cubicBezTo>
                </a:path>
              </a:pathLst>
            </a:custGeom>
            <a:solidFill>
              <a:srgbClr val="FAC29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5" name="Freeform 12"/>
            <p:cNvSpPr>
              <a:spLocks/>
            </p:cNvSpPr>
            <p:nvPr/>
          </p:nvSpPr>
          <p:spPr bwMode="auto">
            <a:xfrm>
              <a:off x="1712913" y="5694363"/>
              <a:ext cx="1125538" cy="571500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707" y="0"/>
                </a:cxn>
                <a:cxn ang="0">
                  <a:pos x="709" y="359"/>
                </a:cxn>
                <a:cxn ang="0">
                  <a:pos x="2" y="360"/>
                </a:cxn>
                <a:cxn ang="0">
                  <a:pos x="0" y="3"/>
                </a:cxn>
              </a:cxnLst>
              <a:rect l="0" t="0" r="r" b="b"/>
              <a:pathLst>
                <a:path w="709" h="360">
                  <a:moveTo>
                    <a:pt x="0" y="3"/>
                  </a:moveTo>
                  <a:lnTo>
                    <a:pt x="707" y="0"/>
                  </a:lnTo>
                  <a:lnTo>
                    <a:pt x="709" y="359"/>
                  </a:lnTo>
                  <a:lnTo>
                    <a:pt x="2" y="36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B3CC5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6" name="Freeform 13"/>
            <p:cNvSpPr>
              <a:spLocks/>
            </p:cNvSpPr>
            <p:nvPr/>
          </p:nvSpPr>
          <p:spPr bwMode="auto">
            <a:xfrm>
              <a:off x="1643063" y="6264275"/>
              <a:ext cx="1282700" cy="6000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7" y="378"/>
                </a:cxn>
                <a:cxn ang="0">
                  <a:pos x="808" y="378"/>
                </a:cxn>
                <a:cxn ang="0">
                  <a:pos x="798" y="0"/>
                </a:cxn>
                <a:cxn ang="0">
                  <a:pos x="0" y="1"/>
                </a:cxn>
              </a:cxnLst>
              <a:rect l="0" t="0" r="r" b="b"/>
              <a:pathLst>
                <a:path w="808" h="378">
                  <a:moveTo>
                    <a:pt x="0" y="1"/>
                  </a:moveTo>
                  <a:lnTo>
                    <a:pt x="7" y="378"/>
                  </a:lnTo>
                  <a:lnTo>
                    <a:pt x="808" y="378"/>
                  </a:lnTo>
                  <a:lnTo>
                    <a:pt x="798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B5A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7" name="Freeform 14"/>
            <p:cNvSpPr>
              <a:spLocks/>
            </p:cNvSpPr>
            <p:nvPr/>
          </p:nvSpPr>
          <p:spPr bwMode="auto">
            <a:xfrm>
              <a:off x="2278063" y="6264275"/>
              <a:ext cx="647700" cy="6000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7" y="378"/>
                </a:cxn>
                <a:cxn ang="0">
                  <a:pos x="408" y="378"/>
                </a:cxn>
                <a:cxn ang="0">
                  <a:pos x="398" y="0"/>
                </a:cxn>
                <a:cxn ang="0">
                  <a:pos x="0" y="1"/>
                </a:cxn>
              </a:cxnLst>
              <a:rect l="0" t="0" r="r" b="b"/>
              <a:pathLst>
                <a:path w="408" h="378">
                  <a:moveTo>
                    <a:pt x="0" y="1"/>
                  </a:moveTo>
                  <a:lnTo>
                    <a:pt x="7" y="378"/>
                  </a:lnTo>
                  <a:lnTo>
                    <a:pt x="408" y="378"/>
                  </a:lnTo>
                  <a:lnTo>
                    <a:pt x="398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A99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8" name="Rectangle 125"/>
            <p:cNvSpPr>
              <a:spLocks noChangeArrowheads="1"/>
            </p:cNvSpPr>
            <p:nvPr/>
          </p:nvSpPr>
          <p:spPr bwMode="auto">
            <a:xfrm>
              <a:off x="2271713" y="3925888"/>
              <a:ext cx="633413" cy="64611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9" name="Rectangle 171"/>
            <p:cNvSpPr>
              <a:spLocks noChangeArrowheads="1"/>
            </p:cNvSpPr>
            <p:nvPr/>
          </p:nvSpPr>
          <p:spPr bwMode="auto">
            <a:xfrm>
              <a:off x="2371725" y="4197350"/>
              <a:ext cx="125413" cy="103188"/>
            </a:xfrm>
            <a:prstGeom prst="rect">
              <a:avLst/>
            </a:prstGeom>
            <a:solidFill>
              <a:srgbClr val="EDB21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0" name="Freeform 172"/>
            <p:cNvSpPr>
              <a:spLocks noEditPoints="1"/>
            </p:cNvSpPr>
            <p:nvPr/>
          </p:nvSpPr>
          <p:spPr bwMode="auto">
            <a:xfrm>
              <a:off x="2540000" y="4229100"/>
              <a:ext cx="266700" cy="57150"/>
            </a:xfrm>
            <a:custGeom>
              <a:avLst/>
              <a:gdLst/>
              <a:ahLst/>
              <a:cxnLst>
                <a:cxn ang="0">
                  <a:pos x="119" y="17"/>
                </a:cxn>
                <a:cxn ang="0">
                  <a:pos x="113" y="17"/>
                </a:cxn>
                <a:cxn ang="0">
                  <a:pos x="113" y="9"/>
                </a:cxn>
                <a:cxn ang="0">
                  <a:pos x="119" y="9"/>
                </a:cxn>
                <a:cxn ang="0">
                  <a:pos x="122" y="13"/>
                </a:cxn>
                <a:cxn ang="0">
                  <a:pos x="116" y="6"/>
                </a:cxn>
                <a:cxn ang="0">
                  <a:pos x="110" y="13"/>
                </a:cxn>
                <a:cxn ang="0">
                  <a:pos x="116" y="20"/>
                </a:cxn>
                <a:cxn ang="0">
                  <a:pos x="122" y="13"/>
                </a:cxn>
                <a:cxn ang="0">
                  <a:pos x="101" y="18"/>
                </a:cxn>
                <a:cxn ang="0">
                  <a:pos x="101" y="8"/>
                </a:cxn>
                <a:cxn ang="0">
                  <a:pos x="106" y="20"/>
                </a:cxn>
                <a:cxn ang="0">
                  <a:pos x="104" y="6"/>
                </a:cxn>
                <a:cxn ang="0">
                  <a:pos x="100" y="6"/>
                </a:cxn>
                <a:cxn ang="0">
                  <a:pos x="95" y="13"/>
                </a:cxn>
                <a:cxn ang="0">
                  <a:pos x="100" y="20"/>
                </a:cxn>
                <a:cxn ang="0">
                  <a:pos x="104" y="20"/>
                </a:cxn>
                <a:cxn ang="0">
                  <a:pos x="97" y="23"/>
                </a:cxn>
                <a:cxn ang="0">
                  <a:pos x="100" y="26"/>
                </a:cxn>
                <a:cxn ang="0">
                  <a:pos x="89" y="13"/>
                </a:cxn>
                <a:cxn ang="0">
                  <a:pos x="86" y="18"/>
                </a:cxn>
                <a:cxn ang="0">
                  <a:pos x="82" y="13"/>
                </a:cxn>
                <a:cxn ang="0">
                  <a:pos x="86" y="8"/>
                </a:cxn>
                <a:cxn ang="0">
                  <a:pos x="89" y="13"/>
                </a:cxn>
                <a:cxn ang="0">
                  <a:pos x="90" y="8"/>
                </a:cxn>
                <a:cxn ang="0">
                  <a:pos x="82" y="8"/>
                </a:cxn>
                <a:cxn ang="0">
                  <a:pos x="82" y="19"/>
                </a:cxn>
                <a:cxn ang="0">
                  <a:pos x="90" y="19"/>
                </a:cxn>
                <a:cxn ang="0">
                  <a:pos x="77" y="20"/>
                </a:cxn>
                <a:cxn ang="0">
                  <a:pos x="67" y="18"/>
                </a:cxn>
                <a:cxn ang="0">
                  <a:pos x="65" y="0"/>
                </a:cxn>
                <a:cxn ang="0">
                  <a:pos x="77" y="20"/>
                </a:cxn>
                <a:cxn ang="0">
                  <a:pos x="52" y="6"/>
                </a:cxn>
                <a:cxn ang="0">
                  <a:pos x="48" y="6"/>
                </a:cxn>
                <a:cxn ang="0">
                  <a:pos x="46" y="20"/>
                </a:cxn>
                <a:cxn ang="0">
                  <a:pos x="48" y="11"/>
                </a:cxn>
                <a:cxn ang="0">
                  <a:pos x="54" y="9"/>
                </a:cxn>
                <a:cxn ang="0">
                  <a:pos x="41" y="20"/>
                </a:cxn>
                <a:cxn ang="0">
                  <a:pos x="39" y="6"/>
                </a:cxn>
                <a:cxn ang="0">
                  <a:pos x="35" y="18"/>
                </a:cxn>
                <a:cxn ang="0">
                  <a:pos x="32" y="6"/>
                </a:cxn>
                <a:cxn ang="0">
                  <a:pos x="30" y="15"/>
                </a:cxn>
                <a:cxn ang="0">
                  <a:pos x="35" y="20"/>
                </a:cxn>
                <a:cxn ang="0">
                  <a:pos x="39" y="20"/>
                </a:cxn>
                <a:cxn ang="0">
                  <a:pos x="24" y="13"/>
                </a:cxn>
                <a:cxn ang="0">
                  <a:pos x="20" y="18"/>
                </a:cxn>
                <a:cxn ang="0">
                  <a:pos x="16" y="13"/>
                </a:cxn>
                <a:cxn ang="0">
                  <a:pos x="20" y="8"/>
                </a:cxn>
                <a:cxn ang="0">
                  <a:pos x="24" y="13"/>
                </a:cxn>
                <a:cxn ang="0">
                  <a:pos x="24" y="8"/>
                </a:cxn>
                <a:cxn ang="0">
                  <a:pos x="16" y="8"/>
                </a:cxn>
                <a:cxn ang="0">
                  <a:pos x="16" y="19"/>
                </a:cxn>
                <a:cxn ang="0">
                  <a:pos x="24" y="19"/>
                </a:cxn>
                <a:cxn ang="0">
                  <a:pos x="14" y="0"/>
                </a:cxn>
                <a:cxn ang="0">
                  <a:pos x="7" y="1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9" y="12"/>
                </a:cxn>
              </a:cxnLst>
              <a:rect l="0" t="0" r="r" b="b"/>
              <a:pathLst>
                <a:path w="122" h="26">
                  <a:moveTo>
                    <a:pt x="120" y="13"/>
                  </a:moveTo>
                  <a:cubicBezTo>
                    <a:pt x="120" y="15"/>
                    <a:pt x="120" y="16"/>
                    <a:pt x="119" y="17"/>
                  </a:cubicBezTo>
                  <a:cubicBezTo>
                    <a:pt x="118" y="18"/>
                    <a:pt x="117" y="18"/>
                    <a:pt x="116" y="18"/>
                  </a:cubicBezTo>
                  <a:cubicBezTo>
                    <a:pt x="115" y="18"/>
                    <a:pt x="114" y="18"/>
                    <a:pt x="113" y="17"/>
                  </a:cubicBezTo>
                  <a:cubicBezTo>
                    <a:pt x="112" y="16"/>
                    <a:pt x="112" y="15"/>
                    <a:pt x="112" y="13"/>
                  </a:cubicBezTo>
                  <a:cubicBezTo>
                    <a:pt x="112" y="12"/>
                    <a:pt x="112" y="10"/>
                    <a:pt x="113" y="9"/>
                  </a:cubicBezTo>
                  <a:cubicBezTo>
                    <a:pt x="114" y="8"/>
                    <a:pt x="115" y="8"/>
                    <a:pt x="116" y="8"/>
                  </a:cubicBezTo>
                  <a:cubicBezTo>
                    <a:pt x="117" y="8"/>
                    <a:pt x="118" y="8"/>
                    <a:pt x="119" y="9"/>
                  </a:cubicBezTo>
                  <a:cubicBezTo>
                    <a:pt x="120" y="10"/>
                    <a:pt x="120" y="12"/>
                    <a:pt x="120" y="13"/>
                  </a:cubicBezTo>
                  <a:moveTo>
                    <a:pt x="122" y="13"/>
                  </a:moveTo>
                  <a:cubicBezTo>
                    <a:pt x="122" y="11"/>
                    <a:pt x="121" y="9"/>
                    <a:pt x="120" y="8"/>
                  </a:cubicBezTo>
                  <a:cubicBezTo>
                    <a:pt x="119" y="7"/>
                    <a:pt x="118" y="6"/>
                    <a:pt x="116" y="6"/>
                  </a:cubicBezTo>
                  <a:cubicBezTo>
                    <a:pt x="114" y="6"/>
                    <a:pt x="113" y="7"/>
                    <a:pt x="112" y="8"/>
                  </a:cubicBezTo>
                  <a:cubicBezTo>
                    <a:pt x="111" y="9"/>
                    <a:pt x="110" y="11"/>
                    <a:pt x="110" y="13"/>
                  </a:cubicBezTo>
                  <a:cubicBezTo>
                    <a:pt x="110" y="15"/>
                    <a:pt x="111" y="17"/>
                    <a:pt x="112" y="19"/>
                  </a:cubicBezTo>
                  <a:cubicBezTo>
                    <a:pt x="113" y="20"/>
                    <a:pt x="114" y="20"/>
                    <a:pt x="116" y="20"/>
                  </a:cubicBezTo>
                  <a:cubicBezTo>
                    <a:pt x="118" y="20"/>
                    <a:pt x="119" y="20"/>
                    <a:pt x="120" y="19"/>
                  </a:cubicBezTo>
                  <a:cubicBezTo>
                    <a:pt x="121" y="17"/>
                    <a:pt x="122" y="15"/>
                    <a:pt x="122" y="13"/>
                  </a:cubicBezTo>
                  <a:moveTo>
                    <a:pt x="104" y="13"/>
                  </a:moveTo>
                  <a:cubicBezTo>
                    <a:pt x="104" y="16"/>
                    <a:pt x="104" y="18"/>
                    <a:pt x="101" y="18"/>
                  </a:cubicBezTo>
                  <a:cubicBezTo>
                    <a:pt x="97" y="18"/>
                    <a:pt x="97" y="16"/>
                    <a:pt x="97" y="13"/>
                  </a:cubicBezTo>
                  <a:cubicBezTo>
                    <a:pt x="97" y="10"/>
                    <a:pt x="97" y="8"/>
                    <a:pt x="101" y="8"/>
                  </a:cubicBezTo>
                  <a:cubicBezTo>
                    <a:pt x="104" y="8"/>
                    <a:pt x="104" y="10"/>
                    <a:pt x="104" y="13"/>
                  </a:cubicBezTo>
                  <a:moveTo>
                    <a:pt x="106" y="20"/>
                  </a:moveTo>
                  <a:cubicBezTo>
                    <a:pt x="106" y="6"/>
                    <a:pt x="106" y="6"/>
                    <a:pt x="106" y="6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6"/>
                    <a:pt x="102" y="6"/>
                    <a:pt x="100" y="6"/>
                  </a:cubicBezTo>
                  <a:cubicBezTo>
                    <a:pt x="99" y="6"/>
                    <a:pt x="97" y="6"/>
                    <a:pt x="97" y="7"/>
                  </a:cubicBezTo>
                  <a:cubicBezTo>
                    <a:pt x="95" y="9"/>
                    <a:pt x="95" y="11"/>
                    <a:pt x="95" y="13"/>
                  </a:cubicBezTo>
                  <a:cubicBezTo>
                    <a:pt x="95" y="15"/>
                    <a:pt x="95" y="17"/>
                    <a:pt x="97" y="19"/>
                  </a:cubicBezTo>
                  <a:cubicBezTo>
                    <a:pt x="97" y="19"/>
                    <a:pt x="99" y="20"/>
                    <a:pt x="100" y="20"/>
                  </a:cubicBezTo>
                  <a:cubicBezTo>
                    <a:pt x="102" y="20"/>
                    <a:pt x="103" y="20"/>
                    <a:pt x="104" y="18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3"/>
                    <a:pt x="103" y="25"/>
                    <a:pt x="100" y="25"/>
                  </a:cubicBezTo>
                  <a:cubicBezTo>
                    <a:pt x="99" y="25"/>
                    <a:pt x="98" y="24"/>
                    <a:pt x="97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7" y="26"/>
                    <a:pt x="98" y="26"/>
                    <a:pt x="100" y="26"/>
                  </a:cubicBezTo>
                  <a:cubicBezTo>
                    <a:pt x="104" y="26"/>
                    <a:pt x="106" y="24"/>
                    <a:pt x="106" y="20"/>
                  </a:cubicBezTo>
                  <a:moveTo>
                    <a:pt x="89" y="13"/>
                  </a:moveTo>
                  <a:cubicBezTo>
                    <a:pt x="89" y="15"/>
                    <a:pt x="89" y="16"/>
                    <a:pt x="88" y="17"/>
                  </a:cubicBezTo>
                  <a:cubicBezTo>
                    <a:pt x="88" y="18"/>
                    <a:pt x="87" y="18"/>
                    <a:pt x="86" y="18"/>
                  </a:cubicBezTo>
                  <a:cubicBezTo>
                    <a:pt x="85" y="18"/>
                    <a:pt x="84" y="18"/>
                    <a:pt x="83" y="17"/>
                  </a:cubicBezTo>
                  <a:cubicBezTo>
                    <a:pt x="82" y="16"/>
                    <a:pt x="82" y="15"/>
                    <a:pt x="82" y="13"/>
                  </a:cubicBezTo>
                  <a:cubicBezTo>
                    <a:pt x="82" y="12"/>
                    <a:pt x="82" y="10"/>
                    <a:pt x="83" y="9"/>
                  </a:cubicBezTo>
                  <a:cubicBezTo>
                    <a:pt x="84" y="8"/>
                    <a:pt x="85" y="8"/>
                    <a:pt x="86" y="8"/>
                  </a:cubicBezTo>
                  <a:cubicBezTo>
                    <a:pt x="87" y="8"/>
                    <a:pt x="88" y="8"/>
                    <a:pt x="88" y="9"/>
                  </a:cubicBezTo>
                  <a:cubicBezTo>
                    <a:pt x="89" y="10"/>
                    <a:pt x="89" y="12"/>
                    <a:pt x="89" y="13"/>
                  </a:cubicBezTo>
                  <a:moveTo>
                    <a:pt x="91" y="13"/>
                  </a:moveTo>
                  <a:cubicBezTo>
                    <a:pt x="91" y="11"/>
                    <a:pt x="91" y="9"/>
                    <a:pt x="90" y="8"/>
                  </a:cubicBezTo>
                  <a:cubicBezTo>
                    <a:pt x="89" y="7"/>
                    <a:pt x="87" y="6"/>
                    <a:pt x="86" y="6"/>
                  </a:cubicBezTo>
                  <a:cubicBezTo>
                    <a:pt x="84" y="6"/>
                    <a:pt x="83" y="7"/>
                    <a:pt x="82" y="8"/>
                  </a:cubicBezTo>
                  <a:cubicBezTo>
                    <a:pt x="80" y="9"/>
                    <a:pt x="80" y="11"/>
                    <a:pt x="80" y="13"/>
                  </a:cubicBezTo>
                  <a:cubicBezTo>
                    <a:pt x="80" y="15"/>
                    <a:pt x="80" y="17"/>
                    <a:pt x="82" y="19"/>
                  </a:cubicBezTo>
                  <a:cubicBezTo>
                    <a:pt x="83" y="20"/>
                    <a:pt x="84" y="20"/>
                    <a:pt x="86" y="20"/>
                  </a:cubicBezTo>
                  <a:cubicBezTo>
                    <a:pt x="87" y="20"/>
                    <a:pt x="89" y="20"/>
                    <a:pt x="90" y="19"/>
                  </a:cubicBezTo>
                  <a:cubicBezTo>
                    <a:pt x="91" y="17"/>
                    <a:pt x="91" y="15"/>
                    <a:pt x="91" y="13"/>
                  </a:cubicBezTo>
                  <a:moveTo>
                    <a:pt x="77" y="20"/>
                  </a:moveTo>
                  <a:cubicBezTo>
                    <a:pt x="77" y="18"/>
                    <a:pt x="77" y="18"/>
                    <a:pt x="77" y="18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20"/>
                    <a:pt x="65" y="20"/>
                    <a:pt x="65" y="20"/>
                  </a:cubicBezTo>
                  <a:lnTo>
                    <a:pt x="77" y="20"/>
                  </a:lnTo>
                  <a:close/>
                  <a:moveTo>
                    <a:pt x="55" y="7"/>
                  </a:moveTo>
                  <a:cubicBezTo>
                    <a:pt x="54" y="6"/>
                    <a:pt x="53" y="6"/>
                    <a:pt x="52" y="6"/>
                  </a:cubicBezTo>
                  <a:cubicBezTo>
                    <a:pt x="50" y="6"/>
                    <a:pt x="49" y="7"/>
                    <a:pt x="48" y="8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9"/>
                    <a:pt x="49" y="8"/>
                    <a:pt x="51" y="8"/>
                  </a:cubicBezTo>
                  <a:cubicBezTo>
                    <a:pt x="52" y="8"/>
                    <a:pt x="53" y="8"/>
                    <a:pt x="54" y="9"/>
                  </a:cubicBezTo>
                  <a:lnTo>
                    <a:pt x="55" y="7"/>
                  </a:lnTo>
                  <a:close/>
                  <a:moveTo>
                    <a:pt x="41" y="20"/>
                  </a:moveTo>
                  <a:cubicBezTo>
                    <a:pt x="41" y="6"/>
                    <a:pt x="41" y="6"/>
                    <a:pt x="41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7"/>
                    <a:pt x="37" y="18"/>
                    <a:pt x="35" y="18"/>
                  </a:cubicBezTo>
                  <a:cubicBezTo>
                    <a:pt x="33" y="18"/>
                    <a:pt x="32" y="17"/>
                    <a:pt x="32" y="15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7"/>
                    <a:pt x="30" y="18"/>
                    <a:pt x="31" y="19"/>
                  </a:cubicBezTo>
                  <a:cubicBezTo>
                    <a:pt x="32" y="20"/>
                    <a:pt x="33" y="20"/>
                    <a:pt x="35" y="20"/>
                  </a:cubicBezTo>
                  <a:cubicBezTo>
                    <a:pt x="36" y="20"/>
                    <a:pt x="38" y="20"/>
                    <a:pt x="39" y="18"/>
                  </a:cubicBezTo>
                  <a:cubicBezTo>
                    <a:pt x="39" y="20"/>
                    <a:pt x="39" y="20"/>
                    <a:pt x="39" y="20"/>
                  </a:cubicBezTo>
                  <a:lnTo>
                    <a:pt x="41" y="20"/>
                  </a:lnTo>
                  <a:close/>
                  <a:moveTo>
                    <a:pt x="24" y="13"/>
                  </a:moveTo>
                  <a:cubicBezTo>
                    <a:pt x="24" y="15"/>
                    <a:pt x="23" y="16"/>
                    <a:pt x="22" y="17"/>
                  </a:cubicBezTo>
                  <a:cubicBezTo>
                    <a:pt x="22" y="18"/>
                    <a:pt x="21" y="18"/>
                    <a:pt x="20" y="18"/>
                  </a:cubicBezTo>
                  <a:cubicBezTo>
                    <a:pt x="19" y="18"/>
                    <a:pt x="18" y="18"/>
                    <a:pt x="17" y="17"/>
                  </a:cubicBezTo>
                  <a:cubicBezTo>
                    <a:pt x="16" y="16"/>
                    <a:pt x="16" y="15"/>
                    <a:pt x="16" y="13"/>
                  </a:cubicBezTo>
                  <a:cubicBezTo>
                    <a:pt x="16" y="12"/>
                    <a:pt x="16" y="10"/>
                    <a:pt x="17" y="9"/>
                  </a:cubicBezTo>
                  <a:cubicBezTo>
                    <a:pt x="18" y="8"/>
                    <a:pt x="19" y="8"/>
                    <a:pt x="20" y="8"/>
                  </a:cubicBezTo>
                  <a:cubicBezTo>
                    <a:pt x="21" y="8"/>
                    <a:pt x="22" y="8"/>
                    <a:pt x="22" y="9"/>
                  </a:cubicBezTo>
                  <a:cubicBezTo>
                    <a:pt x="23" y="10"/>
                    <a:pt x="24" y="12"/>
                    <a:pt x="24" y="13"/>
                  </a:cubicBezTo>
                  <a:moveTo>
                    <a:pt x="26" y="13"/>
                  </a:moveTo>
                  <a:cubicBezTo>
                    <a:pt x="26" y="11"/>
                    <a:pt x="25" y="9"/>
                    <a:pt x="24" y="8"/>
                  </a:cubicBezTo>
                  <a:cubicBezTo>
                    <a:pt x="23" y="7"/>
                    <a:pt x="22" y="6"/>
                    <a:pt x="20" y="6"/>
                  </a:cubicBezTo>
                  <a:cubicBezTo>
                    <a:pt x="18" y="6"/>
                    <a:pt x="17" y="7"/>
                    <a:pt x="16" y="8"/>
                  </a:cubicBezTo>
                  <a:cubicBezTo>
                    <a:pt x="15" y="9"/>
                    <a:pt x="14" y="11"/>
                    <a:pt x="14" y="13"/>
                  </a:cubicBezTo>
                  <a:cubicBezTo>
                    <a:pt x="14" y="15"/>
                    <a:pt x="15" y="17"/>
                    <a:pt x="16" y="19"/>
                  </a:cubicBezTo>
                  <a:cubicBezTo>
                    <a:pt x="17" y="20"/>
                    <a:pt x="18" y="20"/>
                    <a:pt x="20" y="20"/>
                  </a:cubicBezTo>
                  <a:cubicBezTo>
                    <a:pt x="22" y="20"/>
                    <a:pt x="23" y="20"/>
                    <a:pt x="24" y="19"/>
                  </a:cubicBezTo>
                  <a:cubicBezTo>
                    <a:pt x="25" y="17"/>
                    <a:pt x="26" y="15"/>
                    <a:pt x="26" y="13"/>
                  </a:cubicBezTo>
                  <a:moveTo>
                    <a:pt x="14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2"/>
                    <a:pt x="9" y="12"/>
                    <a:pt x="9" y="12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EDB21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187" name="Subtitle 2"/>
          <p:cNvSpPr txBox="1">
            <a:spLocks/>
          </p:cNvSpPr>
          <p:nvPr/>
        </p:nvSpPr>
        <p:spPr>
          <a:xfrm>
            <a:off x="5825663" y="3506618"/>
            <a:ext cx="2753439" cy="295756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1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  <a:sym typeface="时尚中黑简体" charset="0"/>
              </a:rPr>
              <a:t>Related technology</a:t>
            </a:r>
          </a:p>
        </p:txBody>
      </p:sp>
      <p:sp>
        <p:nvSpPr>
          <p:cNvPr id="188" name="文本框 187"/>
          <p:cNvSpPr txBox="1"/>
          <p:nvPr/>
        </p:nvSpPr>
        <p:spPr>
          <a:xfrm>
            <a:off x="5808004" y="2770492"/>
            <a:ext cx="39219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400" b="1">
                <a:solidFill>
                  <a:schemeClr val="tx1">
                    <a:lumMod val="75000"/>
                    <a:lumOff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相关技术</a:t>
            </a:r>
            <a:endParaRPr kumimoji="1"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EEEFED3-386A-425C-8AC1-DC6BC8985815}"/>
              </a:ext>
            </a:extLst>
          </p:cNvPr>
          <p:cNvSpPr/>
          <p:nvPr/>
        </p:nvSpPr>
        <p:spPr>
          <a:xfrm>
            <a:off x="3866547" y="2736851"/>
            <a:ext cx="141040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altLang="zh-CN" sz="6600" cap="all" spc="209">
                <a:solidFill>
                  <a:srgbClr val="FFA615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03</a:t>
            </a:r>
            <a:endParaRPr lang="zh-CN" altLang="en-US" sz="6600" cap="all" spc="209" dirty="0">
              <a:solidFill>
                <a:srgbClr val="FFA615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cxnSp>
        <p:nvCxnSpPr>
          <p:cNvPr id="189" name="直线连接符 2">
            <a:extLst>
              <a:ext uri="{FF2B5EF4-FFF2-40B4-BE49-F238E27FC236}">
                <a16:creationId xmlns:a16="http://schemas.microsoft.com/office/drawing/2014/main" id="{CFC89641-1B60-4215-9101-981350F52D96}"/>
              </a:ext>
            </a:extLst>
          </p:cNvPr>
          <p:cNvCxnSpPr>
            <a:cxnSpLocks/>
          </p:cNvCxnSpPr>
          <p:nvPr/>
        </p:nvCxnSpPr>
        <p:spPr>
          <a:xfrm flipV="1">
            <a:off x="5977433" y="3935236"/>
            <a:ext cx="1791567" cy="13126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355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750</Words>
  <Application>Microsoft Office PowerPoint</Application>
  <PresentationFormat>宽屏</PresentationFormat>
  <Paragraphs>117</Paragraphs>
  <Slides>16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Roboto Light</vt:lpstr>
      <vt:lpstr>华文圆体 Regular</vt:lpstr>
      <vt:lpstr>宋体</vt:lpstr>
      <vt:lpstr>微软雅黑</vt:lpstr>
      <vt:lpstr>Arial</vt:lpstr>
      <vt:lpstr>Calibri</vt:lpstr>
      <vt:lpstr>Calibri Light</vt:lpstr>
      <vt:lpstr>Helvetica</vt:lpstr>
      <vt:lpstr>Impact</vt:lpstr>
      <vt:lpstr>Segoe UI Black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MBE模板</dc:title>
  <dc:creator>第一PPT模板网-WWW.1PPT.COM</dc:creator>
  <cp:keywords>第一PPT模板网-WWW.1PPT.COM</cp:keywords>
  <cp:lastModifiedBy>llww</cp:lastModifiedBy>
  <cp:revision>69</cp:revision>
  <dcterms:created xsi:type="dcterms:W3CDTF">2017-06-07T09:14:36Z</dcterms:created>
  <dcterms:modified xsi:type="dcterms:W3CDTF">2019-11-14T07:31:50Z</dcterms:modified>
</cp:coreProperties>
</file>

<file path=docProps/thumbnail.jpeg>
</file>